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42"/>
  </p:notesMasterIdLst>
  <p:handoutMasterIdLst>
    <p:handoutMasterId r:id="rId43"/>
  </p:handoutMasterIdLst>
  <p:sldIdLst>
    <p:sldId id="286" r:id="rId2"/>
    <p:sldId id="401" r:id="rId3"/>
    <p:sldId id="403" r:id="rId4"/>
    <p:sldId id="404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27" r:id="rId24"/>
    <p:sldId id="428" r:id="rId25"/>
    <p:sldId id="430" r:id="rId26"/>
    <p:sldId id="429" r:id="rId27"/>
    <p:sldId id="431" r:id="rId28"/>
    <p:sldId id="432" r:id="rId29"/>
    <p:sldId id="433" r:id="rId30"/>
    <p:sldId id="434" r:id="rId31"/>
    <p:sldId id="439" r:id="rId32"/>
    <p:sldId id="436" r:id="rId33"/>
    <p:sldId id="437" r:id="rId34"/>
    <p:sldId id="438" r:id="rId35"/>
    <p:sldId id="435" r:id="rId36"/>
    <p:sldId id="405" r:id="rId37"/>
    <p:sldId id="408" r:id="rId38"/>
    <p:sldId id="406" r:id="rId39"/>
    <p:sldId id="407" r:id="rId40"/>
    <p:sldId id="288" r:id="rId41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A8F2015-E481-EC4A-8AB8-C320A4F57DA1}">
          <p14:sldIdLst>
            <p14:sldId id="286"/>
            <p14:sldId id="401"/>
            <p14:sldId id="403"/>
          </p14:sldIdLst>
        </p14:section>
        <p14:section name="Git" id="{F749DA02-8FE0-FD40-B6FB-5BBCE7EB3599}">
          <p14:sldIdLst>
            <p14:sldId id="404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30"/>
            <p14:sldId id="429"/>
            <p14:sldId id="431"/>
            <p14:sldId id="432"/>
            <p14:sldId id="433"/>
            <p14:sldId id="434"/>
            <p14:sldId id="439"/>
            <p14:sldId id="436"/>
            <p14:sldId id="437"/>
            <p14:sldId id="438"/>
            <p14:sldId id="435"/>
          </p14:sldIdLst>
        </p14:section>
        <p14:section name="Books" id="{BF671D8F-FC00-B34D-8BCC-FF765674C81A}">
          <p14:sldIdLst>
            <p14:sldId id="405"/>
            <p14:sldId id="408"/>
            <p14:sldId id="406"/>
            <p14:sldId id="407"/>
          </p14:sldIdLst>
        </p14:section>
        <p14:section name="Thankyou" id="{3A1AA974-DB16-BF4F-8C32-B38FEDEE38CB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85"/>
    <p:restoredTop sz="96328"/>
  </p:normalViewPr>
  <p:slideViewPr>
    <p:cSldViewPr snapToGrid="0" snapToObjects="1">
      <p:cViewPr varScale="1">
        <p:scale>
          <a:sx n="74" d="100"/>
          <a:sy n="74" d="100"/>
        </p:scale>
        <p:origin x="200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653153" y="2290219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23510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65523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2313828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37707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837707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37707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85413" y="1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473601" y="2289977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85413" y="4573989"/>
            <a:ext cx="3113599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71337" y="6418877"/>
            <a:ext cx="513735" cy="227164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002364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135464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>
            <a:spLocks/>
          </p:cNvSpPr>
          <p:nvPr userDrawn="1"/>
        </p:nvSpPr>
        <p:spPr>
          <a:xfrm>
            <a:off x="3371337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4351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65205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167256" y="0"/>
            <a:ext cx="2024743" cy="31060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142512" y="0"/>
            <a:ext cx="2024743" cy="5696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117769" y="0"/>
            <a:ext cx="2024743" cy="496388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83258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0600" y="1952170"/>
            <a:ext cx="2024743" cy="49058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15343" y="1181101"/>
            <a:ext cx="2024743" cy="56768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040086" y="2728687"/>
            <a:ext cx="2024743" cy="412931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60960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39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775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6898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4897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0329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6537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88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60095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2019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80286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2479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361543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361543" y="-1"/>
            <a:ext cx="2227943" cy="68652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73914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176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1000025"/>
            <a:ext cx="5089071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3080468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818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99328" y="1181100"/>
            <a:ext cx="4793343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67466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27771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531100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32812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71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8570"/>
            <a:ext cx="12192000" cy="44994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517240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18" r:id="rId2"/>
    <p:sldLayoutId id="2147484009" r:id="rId3"/>
    <p:sldLayoutId id="2147484023" r:id="rId4"/>
    <p:sldLayoutId id="2147484035" r:id="rId5"/>
    <p:sldLayoutId id="2147484022" r:id="rId6"/>
    <p:sldLayoutId id="2147484043" r:id="rId7"/>
    <p:sldLayoutId id="2147484010" r:id="rId8"/>
    <p:sldLayoutId id="2147484011" r:id="rId9"/>
    <p:sldLayoutId id="2147484012" r:id="rId10"/>
    <p:sldLayoutId id="2147484052" r:id="rId11"/>
    <p:sldLayoutId id="2147484053" r:id="rId12"/>
    <p:sldLayoutId id="2147484054" r:id="rId13"/>
    <p:sldLayoutId id="2147484019" r:id="rId14"/>
    <p:sldLayoutId id="2147484013" r:id="rId15"/>
    <p:sldLayoutId id="2147484014" r:id="rId16"/>
    <p:sldLayoutId id="2147484015" r:id="rId17"/>
    <p:sldLayoutId id="2147484016" r:id="rId18"/>
    <p:sldLayoutId id="2147484017" r:id="rId19"/>
    <p:sldLayoutId id="2147484020" r:id="rId20"/>
    <p:sldLayoutId id="2147484021" r:id="rId21"/>
    <p:sldLayoutId id="2147484024" r:id="rId22"/>
    <p:sldLayoutId id="2147484025" r:id="rId23"/>
    <p:sldLayoutId id="2147484026" r:id="rId24"/>
    <p:sldLayoutId id="2147484027" r:id="rId25"/>
    <p:sldLayoutId id="2147484028" r:id="rId26"/>
    <p:sldLayoutId id="2147484029" r:id="rId27"/>
    <p:sldLayoutId id="2147484030" r:id="rId28"/>
    <p:sldLayoutId id="2147484031" r:id="rId29"/>
    <p:sldLayoutId id="2147484047" r:id="rId30"/>
    <p:sldLayoutId id="2147484032" r:id="rId31"/>
    <p:sldLayoutId id="2147484048" r:id="rId32"/>
    <p:sldLayoutId id="2147484033" r:id="rId33"/>
    <p:sldLayoutId id="2147484034" r:id="rId34"/>
    <p:sldLayoutId id="2147484036" r:id="rId35"/>
    <p:sldLayoutId id="2147484037" r:id="rId36"/>
    <p:sldLayoutId id="2147484038" r:id="rId37"/>
    <p:sldLayoutId id="2147484039" r:id="rId38"/>
    <p:sldLayoutId id="2147484040" r:id="rId39"/>
    <p:sldLayoutId id="2147484051" r:id="rId40"/>
    <p:sldLayoutId id="2147484041" r:id="rId41"/>
    <p:sldLayoutId id="2147484044" r:id="rId42"/>
    <p:sldLayoutId id="2147484042" r:id="rId43"/>
    <p:sldLayoutId id="2147484045" r:id="rId44"/>
    <p:sldLayoutId id="2147484046" r:id="rId45"/>
    <p:sldLayoutId id="2147484049" r:id="rId46"/>
    <p:sldLayoutId id="2147484050" r:id="rId4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rendan_Eich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google/traceur-compiler" TargetMode="External"/><Relationship Id="rId4" Type="http://schemas.openxmlformats.org/officeDocument/2006/relationships/hyperlink" Target="https://babeljs.io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Rectangle 5"/>
          <p:cNvSpPr/>
          <p:nvPr/>
        </p:nvSpPr>
        <p:spPr>
          <a:xfrm>
            <a:off x="329514" y="329513"/>
            <a:ext cx="1219199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887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593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866899" y="2788863"/>
            <a:ext cx="6544070" cy="1412843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DEVELOPER TRAINING</a:t>
            </a:r>
          </a:p>
          <a:p>
            <a:r>
              <a:rPr lang="en-US" dirty="0">
                <a:solidFill>
                  <a:schemeClr val="bg1"/>
                </a:solidFill>
              </a:rPr>
              <a:t>S1E4 – JAVASCRIPT + ES6</a:t>
            </a:r>
          </a:p>
        </p:txBody>
      </p:sp>
      <p:sp>
        <p:nvSpPr>
          <p:cNvPr id="12" name="Shape 3939"/>
          <p:cNvSpPr/>
          <p:nvPr/>
        </p:nvSpPr>
        <p:spPr>
          <a:xfrm rot="16200000">
            <a:off x="10464012" y="3237300"/>
            <a:ext cx="383397" cy="38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0578774" y="3185909"/>
            <a:ext cx="1041726" cy="42181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spc="300">
                <a:latin typeface="Montserrat" charset="0"/>
                <a:ea typeface="Montserrat" charset="0"/>
                <a:cs typeface="Montserrat" charset="0"/>
              </a:rPr>
              <a:t>NEXT</a:t>
            </a:r>
            <a:endParaRPr lang="en-US" sz="1400" spc="3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SPREAD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702278" y="1741337"/>
            <a:ext cx="94430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This can be very useful for passing in a set of variables to a function from an array.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1FF3C3-AD08-E24B-B06C-2E60597941C1}"/>
              </a:ext>
            </a:extLst>
          </p:cNvPr>
          <p:cNvSpPr/>
          <p:nvPr/>
        </p:nvSpPr>
        <p:spPr>
          <a:xfrm>
            <a:off x="1702278" y="3139387"/>
            <a:ext cx="94430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solidFill>
                  <a:srgbClr val="268BD2"/>
                </a:solidFill>
              </a:rPr>
              <a:t>function </a:t>
            </a:r>
            <a:r>
              <a:rPr lang="en-SG" sz="3200" dirty="0">
                <a:solidFill>
                  <a:srgbClr val="B58900"/>
                </a:solidFill>
              </a:rPr>
              <a:t>foo</a:t>
            </a:r>
            <a:r>
              <a:rPr lang="en-SG" sz="3200" dirty="0"/>
              <a:t>(a, b, c) { </a:t>
            </a:r>
          </a:p>
          <a:p>
            <a:r>
              <a:rPr lang="en-SG" sz="3200" dirty="0" err="1">
                <a:solidFill>
                  <a:srgbClr val="859900"/>
                </a:solidFill>
              </a:rPr>
              <a:t>console</a:t>
            </a:r>
            <a:r>
              <a:rPr lang="en-SG" sz="3200" dirty="0" err="1"/>
              <a:t>.</a:t>
            </a:r>
            <a:r>
              <a:rPr lang="en-SG" sz="3200" dirty="0" err="1">
                <a:solidFill>
                  <a:srgbClr val="B58900"/>
                </a:solidFill>
              </a:rPr>
              <a:t>log</a:t>
            </a:r>
            <a:r>
              <a:rPr lang="en-SG" sz="3200" dirty="0"/>
              <a:t>(</a:t>
            </a:r>
            <a:r>
              <a:rPr lang="en-SG" sz="3200" dirty="0">
                <a:solidFill>
                  <a:srgbClr val="2AA198"/>
                </a:solidFill>
              </a:rPr>
              <a:t>`a=</a:t>
            </a:r>
            <a:r>
              <a:rPr lang="en-SG" sz="3200" dirty="0"/>
              <a:t>${a}</a:t>
            </a:r>
            <a:r>
              <a:rPr lang="en-SG" sz="3200" dirty="0">
                <a:solidFill>
                  <a:srgbClr val="2AA198"/>
                </a:solidFill>
              </a:rPr>
              <a:t>, b=</a:t>
            </a:r>
            <a:r>
              <a:rPr lang="en-SG" sz="3200" dirty="0"/>
              <a:t>${b}</a:t>
            </a:r>
            <a:r>
              <a:rPr lang="en-SG" sz="3200" dirty="0">
                <a:solidFill>
                  <a:srgbClr val="2AA198"/>
                </a:solidFill>
              </a:rPr>
              <a:t>, c=</a:t>
            </a:r>
            <a:r>
              <a:rPr lang="en-SG" sz="3200" dirty="0"/>
              <a:t>${c}</a:t>
            </a:r>
            <a:r>
              <a:rPr lang="en-SG" sz="3200" dirty="0">
                <a:solidFill>
                  <a:srgbClr val="2AA198"/>
                </a:solidFill>
              </a:rPr>
              <a:t>`</a:t>
            </a:r>
            <a:r>
              <a:rPr lang="en-SG" sz="3200" dirty="0"/>
              <a:t>)}</a:t>
            </a:r>
            <a:br>
              <a:rPr lang="en-SG" sz="3200" dirty="0"/>
            </a:br>
            <a:r>
              <a:rPr lang="en-SG" sz="3200" dirty="0"/>
              <a:t>let </a:t>
            </a:r>
            <a:r>
              <a:rPr lang="en-SG" sz="3200" i="1" dirty="0">
                <a:solidFill>
                  <a:srgbClr val="268BD2"/>
                </a:solidFill>
              </a:rPr>
              <a:t>data </a:t>
            </a:r>
            <a:r>
              <a:rPr lang="en-SG" sz="3200" dirty="0"/>
              <a:t>= [</a:t>
            </a:r>
            <a:r>
              <a:rPr lang="en-SG" sz="3200" dirty="0">
                <a:solidFill>
                  <a:srgbClr val="D33682"/>
                </a:solidFill>
              </a:rPr>
              <a:t>5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D33682"/>
                </a:solidFill>
              </a:rPr>
              <a:t>15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D33682"/>
                </a:solidFill>
              </a:rPr>
              <a:t>2</a:t>
            </a:r>
            <a:r>
              <a:rPr lang="en-SG" sz="3200" dirty="0"/>
              <a:t>];</a:t>
            </a:r>
            <a:br>
              <a:rPr lang="en-SG" sz="3200" dirty="0"/>
            </a:br>
            <a:r>
              <a:rPr lang="en-SG" sz="3200" dirty="0">
                <a:solidFill>
                  <a:srgbClr val="B58900"/>
                </a:solidFill>
              </a:rPr>
              <a:t>foo</a:t>
            </a:r>
            <a:r>
              <a:rPr lang="en-SG" sz="3200" dirty="0"/>
              <a:t>( ...data); </a:t>
            </a:r>
            <a:r>
              <a:rPr lang="en-SG" sz="3200" i="1" dirty="0">
                <a:solidFill>
                  <a:srgbClr val="93A1A1"/>
                </a:solidFill>
              </a:rPr>
              <a:t>// a=5, b=15, c=2</a:t>
            </a:r>
            <a:br>
              <a:rPr lang="en-SG" sz="3200" i="1" dirty="0">
                <a:solidFill>
                  <a:srgbClr val="93A1A1"/>
                </a:solidFill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594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SPREAD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702279" y="1741337"/>
            <a:ext cx="93050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Another feature of the spread operator is that it creates a new array or object. </a:t>
            </a:r>
            <a:endParaRPr lang="en-SG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DA1829-1EA6-584F-A0DE-3C9D1368155C}"/>
              </a:ext>
            </a:extLst>
          </p:cNvPr>
          <p:cNvSpPr/>
          <p:nvPr/>
        </p:nvSpPr>
        <p:spPr>
          <a:xfrm>
            <a:off x="1702279" y="2860389"/>
            <a:ext cx="994338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let </a:t>
            </a:r>
            <a:r>
              <a:rPr lang="en-SG" sz="2400" i="1" dirty="0">
                <a:solidFill>
                  <a:srgbClr val="268BD2"/>
                </a:solidFill>
              </a:rPr>
              <a:t>a </a:t>
            </a:r>
            <a:r>
              <a:rPr lang="en-SG" sz="2400" dirty="0"/>
              <a:t>= [</a:t>
            </a:r>
            <a:r>
              <a:rPr lang="en-SG" sz="2400" dirty="0">
                <a:solidFill>
                  <a:srgbClr val="D33682"/>
                </a:solidFill>
              </a:rPr>
              <a:t>1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D33682"/>
                </a:solidFill>
              </a:rPr>
              <a:t>2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D33682"/>
                </a:solidFill>
              </a:rPr>
              <a:t>3</a:t>
            </a:r>
            <a:r>
              <a:rPr lang="en-SG" sz="2400" dirty="0"/>
              <a:t>];</a:t>
            </a:r>
            <a:br>
              <a:rPr lang="en-SG" sz="2400" dirty="0"/>
            </a:br>
            <a:r>
              <a:rPr lang="en-SG" sz="2400" dirty="0">
                <a:solidFill>
                  <a:srgbClr val="859900"/>
                </a:solidFill>
              </a:rPr>
              <a:t>let </a:t>
            </a:r>
            <a:r>
              <a:rPr lang="en-SG" sz="2400" i="1" dirty="0">
                <a:solidFill>
                  <a:srgbClr val="268BD2"/>
                </a:solidFill>
              </a:rPr>
              <a:t>b </a:t>
            </a:r>
            <a:r>
              <a:rPr lang="en-SG" sz="2400" dirty="0"/>
              <a:t>= [ ...a ];</a:t>
            </a:r>
            <a:br>
              <a:rPr lang="en-SG" sz="2400" dirty="0"/>
            </a:br>
            <a:r>
              <a:rPr lang="en-SG" sz="2400" dirty="0"/>
              <a:t>let </a:t>
            </a:r>
            <a:r>
              <a:rPr lang="en-SG" sz="2400" i="1" dirty="0">
                <a:solidFill>
                  <a:srgbClr val="268BD2"/>
                </a:solidFill>
              </a:rPr>
              <a:t>c </a:t>
            </a:r>
            <a:r>
              <a:rPr lang="en-SG" sz="2400" dirty="0"/>
              <a:t>= </a:t>
            </a:r>
            <a:r>
              <a:rPr lang="en-SG" sz="2400" i="1" dirty="0">
                <a:solidFill>
                  <a:srgbClr val="268BD2"/>
                </a:solidFill>
              </a:rPr>
              <a:t>a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i="1" dirty="0" err="1">
                <a:solidFill>
                  <a:srgbClr val="268BD2"/>
                </a:solidFill>
              </a:rPr>
              <a:t>b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push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D33682"/>
                </a:solidFill>
              </a:rPr>
              <a:t>4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>
                <a:solidFill>
                  <a:srgbClr val="268BD2"/>
                </a:solidFill>
              </a:rPr>
              <a:t>a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[1, 2, 3]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>
                <a:solidFill>
                  <a:srgbClr val="268BD2"/>
                </a:solidFill>
              </a:rPr>
              <a:t>b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[1, 2, 3, 4] referencing different arrays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i="1" dirty="0" err="1">
                <a:solidFill>
                  <a:srgbClr val="268BD2"/>
                </a:solidFill>
              </a:rPr>
              <a:t>c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push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D33682"/>
                </a:solidFill>
              </a:rPr>
              <a:t>5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>
                <a:solidFill>
                  <a:srgbClr val="268BD2"/>
                </a:solidFill>
              </a:rPr>
              <a:t>a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[1, 2, 3, 5]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>
                <a:solidFill>
                  <a:srgbClr val="268BD2"/>
                </a:solidFill>
              </a:rPr>
              <a:t>c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[1, 2, 3, 5] referencing the same array</a:t>
            </a:r>
            <a:br>
              <a:rPr lang="en-SG" sz="2400" i="1" dirty="0">
                <a:solidFill>
                  <a:srgbClr val="93A1A1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40596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SPREAD - </a:t>
            </a:r>
            <a:r>
              <a:rPr lang="en-SG" dirty="0"/>
              <a:t>gathering variables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702279" y="1969082"/>
            <a:ext cx="93050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The second use case is gathering variables together into an array. This is very useful for when you don’t know how many variables are being passed to a function.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3A564-B79C-BE46-9C4A-6E5A42A326C9}"/>
              </a:ext>
            </a:extLst>
          </p:cNvPr>
          <p:cNvSpPr/>
          <p:nvPr/>
        </p:nvSpPr>
        <p:spPr>
          <a:xfrm>
            <a:off x="1702279" y="3670137"/>
            <a:ext cx="973634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>
                <a:solidFill>
                  <a:srgbClr val="268BD2"/>
                </a:solidFill>
              </a:rPr>
              <a:t>function </a:t>
            </a:r>
            <a:r>
              <a:rPr lang="en-SG" sz="3600" dirty="0">
                <a:solidFill>
                  <a:srgbClr val="B58900"/>
                </a:solidFill>
              </a:rPr>
              <a:t>foo</a:t>
            </a:r>
            <a:r>
              <a:rPr lang="en-SG" sz="3600" dirty="0"/>
              <a:t>(...</a:t>
            </a:r>
            <a:r>
              <a:rPr lang="en-SG" sz="3600" dirty="0" err="1"/>
              <a:t>args</a:t>
            </a:r>
            <a:r>
              <a:rPr lang="en-SG" sz="3600" dirty="0"/>
              <a:t>) {</a:t>
            </a:r>
            <a:br>
              <a:rPr lang="en-SG" sz="3600" dirty="0"/>
            </a:br>
            <a:r>
              <a:rPr lang="en-SG" sz="3600" dirty="0"/>
              <a:t>  </a:t>
            </a: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dirty="0" err="1"/>
              <a:t>args</a:t>
            </a:r>
            <a:r>
              <a:rPr lang="en-SG" sz="3600" dirty="0"/>
              <a:t>);</a:t>
            </a:r>
            <a:br>
              <a:rPr lang="en-SG" sz="3600" dirty="0"/>
            </a:br>
            <a:r>
              <a:rPr lang="en-SG" sz="3600" dirty="0"/>
              <a:t>}</a:t>
            </a:r>
            <a:br>
              <a:rPr lang="en-SG" sz="3600" dirty="0"/>
            </a:br>
            <a:r>
              <a:rPr lang="en-SG" sz="3600" dirty="0">
                <a:solidFill>
                  <a:srgbClr val="B58900"/>
                </a:solidFill>
              </a:rPr>
              <a:t>foo</a:t>
            </a:r>
            <a:r>
              <a:rPr lang="en-SG" sz="3600" dirty="0"/>
              <a:t>( </a:t>
            </a:r>
            <a:r>
              <a:rPr lang="en-SG" sz="3600" dirty="0">
                <a:solidFill>
                  <a:srgbClr val="2AA198"/>
                </a:solidFill>
              </a:rPr>
              <a:t>'car'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D33682"/>
                </a:solidFill>
              </a:rPr>
              <a:t>54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2AA198"/>
                </a:solidFill>
              </a:rPr>
              <a:t>'tree'</a:t>
            </a:r>
            <a:r>
              <a:rPr lang="en-SG" sz="3600" dirty="0"/>
              <a:t>);  </a:t>
            </a:r>
            <a:r>
              <a:rPr lang="en-SG" sz="3600" i="1" dirty="0">
                <a:solidFill>
                  <a:srgbClr val="93A1A1"/>
                </a:solidFill>
              </a:rPr>
              <a:t>//  [ 'car', 54, 'tree' ]</a:t>
            </a:r>
            <a:br>
              <a:rPr lang="en-SG" sz="3600" i="1" dirty="0">
                <a:solidFill>
                  <a:srgbClr val="93A1A1"/>
                </a:solidFill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64620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8477747" cy="745212"/>
          </a:xfrm>
        </p:spPr>
        <p:txBody>
          <a:bodyPr/>
          <a:lstStyle/>
          <a:p>
            <a:r>
              <a:rPr lang="en-SG" b="1" dirty="0"/>
              <a:t>DEFAULT PARAMETERS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6DAA00-2B06-8E48-BC43-F340E8DF339F}"/>
              </a:ext>
            </a:extLst>
          </p:cNvPr>
          <p:cNvSpPr/>
          <p:nvPr/>
        </p:nvSpPr>
        <p:spPr>
          <a:xfrm>
            <a:off x="1512497" y="1310015"/>
            <a:ext cx="102194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latin typeface="medium-content-serif-font"/>
              </a:rPr>
              <a:t>Functions can now be defined with default parameters. Missing or undefined values are initialized with the default value. Just be careful — because null and false values are coerced to 0.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41CD8-6831-2E44-8679-4C9E06E3431A}"/>
              </a:ext>
            </a:extLst>
          </p:cNvPr>
          <p:cNvSpPr/>
          <p:nvPr/>
        </p:nvSpPr>
        <p:spPr>
          <a:xfrm>
            <a:off x="1512497" y="2791947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800" dirty="0">
                <a:solidFill>
                  <a:srgbClr val="268BD2"/>
                </a:solidFill>
              </a:rPr>
              <a:t>function </a:t>
            </a: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 a = </a:t>
            </a:r>
            <a:r>
              <a:rPr lang="en-SG" sz="2800" dirty="0">
                <a:solidFill>
                  <a:srgbClr val="D33682"/>
                </a:solidFill>
              </a:rPr>
              <a:t>5</a:t>
            </a:r>
            <a:r>
              <a:rPr lang="en-SG" sz="2800" dirty="0"/>
              <a:t>, b = </a:t>
            </a:r>
            <a:r>
              <a:rPr lang="en-SG" sz="2800" dirty="0">
                <a:solidFill>
                  <a:srgbClr val="D33682"/>
                </a:solidFill>
              </a:rPr>
              <a:t>10</a:t>
            </a:r>
            <a:r>
              <a:rPr lang="en-SG" sz="2800" dirty="0"/>
              <a:t>) {</a:t>
            </a:r>
            <a:br>
              <a:rPr lang="en-SG" sz="2800" dirty="0"/>
            </a:br>
            <a:r>
              <a:rPr lang="en-SG" sz="2800" dirty="0"/>
              <a:t>  </a:t>
            </a: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 a + b);</a:t>
            </a:r>
            <a:br>
              <a:rPr lang="en-SG" sz="2800" dirty="0"/>
            </a:br>
            <a:r>
              <a:rPr lang="en-SG" sz="2800" dirty="0"/>
              <a:t>}</a:t>
            </a:r>
            <a:br>
              <a:rPr lang="en-SG" sz="2800" dirty="0"/>
            </a:b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();  </a:t>
            </a:r>
            <a:r>
              <a:rPr lang="en-SG" sz="2800" i="1" dirty="0">
                <a:solidFill>
                  <a:srgbClr val="93A1A1"/>
                </a:solidFill>
              </a:rPr>
              <a:t>// 15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D33682"/>
                </a:solidFill>
              </a:rPr>
              <a:t>7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D33682"/>
                </a:solidFill>
              </a:rPr>
              <a:t>12 </a:t>
            </a:r>
            <a:r>
              <a:rPr lang="en-SG" sz="2800" dirty="0"/>
              <a:t>);  </a:t>
            </a:r>
            <a:r>
              <a:rPr lang="en-SG" sz="2800" i="1" dirty="0">
                <a:solidFill>
                  <a:srgbClr val="93A1A1"/>
                </a:solidFill>
              </a:rPr>
              <a:t>// 19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B58900"/>
                </a:solidFill>
              </a:rPr>
              <a:t>undefined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D33682"/>
                </a:solidFill>
              </a:rPr>
              <a:t>8 </a:t>
            </a:r>
            <a:r>
              <a:rPr lang="en-SG" sz="2800" dirty="0"/>
              <a:t>); </a:t>
            </a:r>
            <a:r>
              <a:rPr lang="en-SG" sz="2800" i="1" dirty="0">
                <a:solidFill>
                  <a:srgbClr val="93A1A1"/>
                </a:solidFill>
              </a:rPr>
              <a:t>// 13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D33682"/>
                </a:solidFill>
              </a:rPr>
              <a:t>8 </a:t>
            </a:r>
            <a:r>
              <a:rPr lang="en-SG" sz="2800" dirty="0"/>
              <a:t>); </a:t>
            </a:r>
            <a:r>
              <a:rPr lang="en-SG" sz="2800" i="1" dirty="0">
                <a:solidFill>
                  <a:srgbClr val="93A1A1"/>
                </a:solidFill>
              </a:rPr>
              <a:t>// 18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B58900"/>
                </a:solidFill>
              </a:rPr>
              <a:t>null </a:t>
            </a:r>
            <a:r>
              <a:rPr lang="en-SG" sz="2800" dirty="0"/>
              <a:t>); </a:t>
            </a:r>
            <a:r>
              <a:rPr lang="en-SG" sz="2800" i="1" dirty="0">
                <a:solidFill>
                  <a:srgbClr val="93A1A1"/>
                </a:solidFill>
              </a:rPr>
              <a:t>// 10 as null is coerced to 0</a:t>
            </a:r>
            <a:br>
              <a:rPr lang="en-SG" sz="2800" i="1" dirty="0">
                <a:solidFill>
                  <a:srgbClr val="93A1A1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52711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DEFAULT PARAMETERS – FUNCTIONS or Expressions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6DAA00-2B06-8E48-BC43-F340E8DF339F}"/>
              </a:ext>
            </a:extLst>
          </p:cNvPr>
          <p:cNvSpPr/>
          <p:nvPr/>
        </p:nvSpPr>
        <p:spPr>
          <a:xfrm>
            <a:off x="1512497" y="1310015"/>
            <a:ext cx="102194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The default values can be more than just values — they can also be expressions or functions.</a:t>
            </a:r>
            <a:br>
              <a:rPr lang="en-SG" sz="3200" dirty="0"/>
            </a:b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6A07A5-035B-CE49-9FB7-F62BE088B2A5}"/>
              </a:ext>
            </a:extLst>
          </p:cNvPr>
          <p:cNvSpPr/>
          <p:nvPr/>
        </p:nvSpPr>
        <p:spPr>
          <a:xfrm>
            <a:off x="1512496" y="2274838"/>
            <a:ext cx="992612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solidFill>
                  <a:srgbClr val="268BD2"/>
                </a:solidFill>
              </a:rPr>
              <a:t>function </a:t>
            </a:r>
            <a:r>
              <a:rPr lang="en-SG" sz="3200" dirty="0">
                <a:solidFill>
                  <a:srgbClr val="B58900"/>
                </a:solidFill>
              </a:rPr>
              <a:t>foo</a:t>
            </a:r>
            <a:r>
              <a:rPr lang="en-SG" sz="3200" dirty="0"/>
              <a:t>( a ) { </a:t>
            </a:r>
            <a:r>
              <a:rPr lang="en-SG" sz="3200" dirty="0">
                <a:solidFill>
                  <a:srgbClr val="859900"/>
                </a:solidFill>
              </a:rPr>
              <a:t>return </a:t>
            </a:r>
            <a:r>
              <a:rPr lang="en-SG" sz="3200" dirty="0"/>
              <a:t>a * </a:t>
            </a:r>
            <a:r>
              <a:rPr lang="en-SG" sz="3200" dirty="0">
                <a:solidFill>
                  <a:srgbClr val="D33682"/>
                </a:solidFill>
              </a:rPr>
              <a:t>4</a:t>
            </a:r>
            <a:r>
              <a:rPr lang="en-SG" sz="3200" dirty="0"/>
              <a:t>; }</a:t>
            </a:r>
            <a:br>
              <a:rPr lang="en-SG" sz="3200" dirty="0"/>
            </a:br>
            <a:r>
              <a:rPr lang="en-SG" sz="3200" dirty="0">
                <a:solidFill>
                  <a:srgbClr val="268BD2"/>
                </a:solidFill>
              </a:rPr>
              <a:t>function </a:t>
            </a:r>
            <a:r>
              <a:rPr lang="en-SG" sz="3200" dirty="0">
                <a:solidFill>
                  <a:srgbClr val="B58900"/>
                </a:solidFill>
              </a:rPr>
              <a:t>bar</a:t>
            </a:r>
            <a:r>
              <a:rPr lang="en-SG" sz="3200" dirty="0"/>
              <a:t>( x = </a:t>
            </a:r>
            <a:r>
              <a:rPr lang="en-SG" sz="3200" dirty="0">
                <a:solidFill>
                  <a:srgbClr val="D33682"/>
                </a:solidFill>
              </a:rPr>
              <a:t>2</a:t>
            </a:r>
            <a:r>
              <a:rPr lang="en-SG" sz="3200" dirty="0"/>
              <a:t>, y = x + </a:t>
            </a:r>
            <a:r>
              <a:rPr lang="en-SG" sz="3200" dirty="0">
                <a:solidFill>
                  <a:srgbClr val="D33682"/>
                </a:solidFill>
              </a:rPr>
              <a:t>4</a:t>
            </a:r>
            <a:r>
              <a:rPr lang="en-SG" sz="3200" dirty="0"/>
              <a:t>, z = foo(x)) {</a:t>
            </a:r>
            <a:br>
              <a:rPr lang="en-SG" sz="3200" dirty="0"/>
            </a:br>
            <a:r>
              <a:rPr lang="en-SG" sz="3200" dirty="0"/>
              <a:t>  </a:t>
            </a:r>
            <a:r>
              <a:rPr lang="en-SG" sz="3200" dirty="0" err="1">
                <a:solidFill>
                  <a:srgbClr val="859900"/>
                </a:solidFill>
              </a:rPr>
              <a:t>console</a:t>
            </a:r>
            <a:r>
              <a:rPr lang="en-SG" sz="3200" dirty="0" err="1"/>
              <a:t>.</a:t>
            </a:r>
            <a:r>
              <a:rPr lang="en-SG" sz="3200" dirty="0" err="1">
                <a:solidFill>
                  <a:srgbClr val="B58900"/>
                </a:solidFill>
              </a:rPr>
              <a:t>log</a:t>
            </a:r>
            <a:r>
              <a:rPr lang="en-SG" sz="3200" dirty="0"/>
              <a:t>([ x, y, z ]);</a:t>
            </a:r>
            <a:br>
              <a:rPr lang="en-SG" sz="3200" dirty="0"/>
            </a:br>
            <a:r>
              <a:rPr lang="en-SG" sz="3200" dirty="0"/>
              <a:t>}</a:t>
            </a:r>
            <a:br>
              <a:rPr lang="en-SG" sz="3200" dirty="0"/>
            </a:br>
            <a:r>
              <a:rPr lang="en-SG" sz="3200" dirty="0">
                <a:solidFill>
                  <a:srgbClr val="B58900"/>
                </a:solidFill>
              </a:rPr>
              <a:t>bar</a:t>
            </a:r>
            <a:r>
              <a:rPr lang="en-SG" sz="3200" dirty="0"/>
              <a:t>();  </a:t>
            </a:r>
            <a:r>
              <a:rPr lang="en-SG" sz="3200" i="1" dirty="0">
                <a:solidFill>
                  <a:srgbClr val="93A1A1"/>
                </a:solidFill>
              </a:rPr>
              <a:t>// [ 2, 6, 8 ]</a:t>
            </a:r>
            <a:br>
              <a:rPr lang="en-SG" sz="3200" i="1" dirty="0">
                <a:solidFill>
                  <a:srgbClr val="93A1A1"/>
                </a:solidFill>
              </a:rPr>
            </a:br>
            <a:r>
              <a:rPr lang="en-SG" sz="3200" dirty="0">
                <a:solidFill>
                  <a:srgbClr val="B58900"/>
                </a:solidFill>
              </a:rPr>
              <a:t>bar</a:t>
            </a:r>
            <a:r>
              <a:rPr lang="en-SG" sz="3200" dirty="0"/>
              <a:t>( </a:t>
            </a:r>
            <a:r>
              <a:rPr lang="en-SG" sz="3200" dirty="0">
                <a:solidFill>
                  <a:srgbClr val="D33682"/>
                </a:solidFill>
              </a:rPr>
              <a:t>1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D33682"/>
                </a:solidFill>
              </a:rPr>
              <a:t>2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D33682"/>
                </a:solidFill>
              </a:rPr>
              <a:t>3 </a:t>
            </a:r>
            <a:r>
              <a:rPr lang="en-SG" sz="3200" dirty="0"/>
              <a:t>); </a:t>
            </a:r>
            <a:r>
              <a:rPr lang="en-SG" sz="3200" i="1" dirty="0">
                <a:solidFill>
                  <a:srgbClr val="93A1A1"/>
                </a:solidFill>
              </a:rPr>
              <a:t>//[ 1, 2, 3 ]</a:t>
            </a:r>
            <a:br>
              <a:rPr lang="en-SG" sz="3200" i="1" dirty="0">
                <a:solidFill>
                  <a:srgbClr val="93A1A1"/>
                </a:solidFill>
              </a:rPr>
            </a:br>
            <a:r>
              <a:rPr lang="en-SG" sz="3200" dirty="0">
                <a:solidFill>
                  <a:srgbClr val="B58900"/>
                </a:solidFill>
              </a:rPr>
              <a:t>bar</a:t>
            </a:r>
            <a:r>
              <a:rPr lang="en-SG" sz="3200" dirty="0"/>
              <a:t>( </a:t>
            </a:r>
            <a:r>
              <a:rPr lang="en-SG" sz="3200" dirty="0">
                <a:solidFill>
                  <a:srgbClr val="D33682"/>
                </a:solidFill>
              </a:rPr>
              <a:t>10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B58900"/>
                </a:solidFill>
              </a:rPr>
              <a:t>undefined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D33682"/>
                </a:solidFill>
              </a:rPr>
              <a:t>3 </a:t>
            </a:r>
            <a:r>
              <a:rPr lang="en-SG" sz="3200" dirty="0"/>
              <a:t>);  </a:t>
            </a:r>
            <a:r>
              <a:rPr lang="en-SG" sz="3200" i="1" dirty="0">
                <a:solidFill>
                  <a:srgbClr val="93A1A1"/>
                </a:solidFill>
              </a:rPr>
              <a:t>// [ 10, 14, 3 ]</a:t>
            </a:r>
            <a:br>
              <a:rPr lang="en-SG" sz="3200" i="1" dirty="0">
                <a:solidFill>
                  <a:srgbClr val="93A1A1"/>
                </a:solidFill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353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 err="1"/>
              <a:t>Destructuring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06A6E-41B0-104C-917C-0025411F6821}"/>
              </a:ext>
            </a:extLst>
          </p:cNvPr>
          <p:cNvSpPr txBox="1"/>
          <p:nvPr/>
        </p:nvSpPr>
        <p:spPr>
          <a:xfrm>
            <a:off x="1483743" y="1621766"/>
            <a:ext cx="9903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 err="1"/>
              <a:t>Destructuring</a:t>
            </a:r>
            <a:r>
              <a:rPr lang="en-SG" sz="2400" dirty="0"/>
              <a:t> is the process of taking apart the array or object on the left hand side of the equal sign. The array or object can come from a variable, function, or equation.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23C698-81BE-BF40-BB68-E0A0AEBD0E90}"/>
              </a:ext>
            </a:extLst>
          </p:cNvPr>
          <p:cNvSpPr/>
          <p:nvPr/>
        </p:nvSpPr>
        <p:spPr>
          <a:xfrm>
            <a:off x="1483743" y="3133844"/>
            <a:ext cx="99031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solidFill>
                  <a:srgbClr val="859900"/>
                </a:solidFill>
              </a:rPr>
              <a:t>let </a:t>
            </a:r>
            <a:r>
              <a:rPr lang="en-SG" sz="2800" dirty="0"/>
              <a:t>[ a, b, c ] = [ </a:t>
            </a:r>
            <a:r>
              <a:rPr lang="en-SG" sz="2800" dirty="0">
                <a:solidFill>
                  <a:srgbClr val="D33682"/>
                </a:solidFill>
              </a:rPr>
              <a:t>6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D33682"/>
                </a:solidFill>
              </a:rPr>
              <a:t>2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D33682"/>
                </a:solidFill>
              </a:rPr>
              <a:t>9</a:t>
            </a:r>
            <a:r>
              <a:rPr lang="en-SG" sz="2800" dirty="0"/>
              <a:t>];</a:t>
            </a:r>
            <a:br>
              <a:rPr lang="en-SG" sz="2800" dirty="0"/>
            </a:b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</a:t>
            </a:r>
            <a:r>
              <a:rPr lang="en-SG" sz="2800" dirty="0">
                <a:solidFill>
                  <a:srgbClr val="2AA198"/>
                </a:solidFill>
              </a:rPr>
              <a:t>`a=</a:t>
            </a:r>
            <a:r>
              <a:rPr lang="en-SG" sz="2800" dirty="0"/>
              <a:t>${a}</a:t>
            </a:r>
            <a:r>
              <a:rPr lang="en-SG" sz="2800" dirty="0">
                <a:solidFill>
                  <a:srgbClr val="2AA198"/>
                </a:solidFill>
              </a:rPr>
              <a:t>, b=</a:t>
            </a:r>
            <a:r>
              <a:rPr lang="en-SG" sz="2800" dirty="0"/>
              <a:t>${b}</a:t>
            </a:r>
            <a:r>
              <a:rPr lang="en-SG" sz="2800" dirty="0">
                <a:solidFill>
                  <a:srgbClr val="2AA198"/>
                </a:solidFill>
              </a:rPr>
              <a:t>, c=</a:t>
            </a:r>
            <a:r>
              <a:rPr lang="en-SG" sz="2800" dirty="0"/>
              <a:t>${c}</a:t>
            </a:r>
            <a:r>
              <a:rPr lang="en-SG" sz="2800" dirty="0">
                <a:solidFill>
                  <a:srgbClr val="2AA198"/>
                </a:solidFill>
              </a:rPr>
              <a:t>`</a:t>
            </a:r>
            <a:r>
              <a:rPr lang="en-SG" sz="2800" dirty="0"/>
              <a:t>); </a:t>
            </a:r>
            <a:r>
              <a:rPr lang="en-SG" sz="2800" i="1" dirty="0">
                <a:solidFill>
                  <a:srgbClr val="93A1A1"/>
                </a:solidFill>
              </a:rPr>
              <a:t>//a=6, b=2, c=9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268BD2"/>
                </a:solidFill>
              </a:rPr>
              <a:t>function </a:t>
            </a: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() { </a:t>
            </a:r>
            <a:r>
              <a:rPr lang="en-SG" sz="2800" dirty="0">
                <a:solidFill>
                  <a:srgbClr val="859900"/>
                </a:solidFill>
              </a:rPr>
              <a:t>return </a:t>
            </a:r>
            <a:r>
              <a:rPr lang="en-SG" sz="2800" dirty="0"/>
              <a:t>[</a:t>
            </a:r>
            <a:r>
              <a:rPr lang="en-SG" sz="2800" dirty="0">
                <a:solidFill>
                  <a:srgbClr val="2AA198"/>
                </a:solidFill>
              </a:rPr>
              <a:t>'car'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2AA198"/>
                </a:solidFill>
              </a:rPr>
              <a:t>'dog'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D33682"/>
                </a:solidFill>
              </a:rPr>
              <a:t>6 </a:t>
            </a:r>
            <a:r>
              <a:rPr lang="en-SG" sz="2800" dirty="0"/>
              <a:t>]; }</a:t>
            </a:r>
          </a:p>
          <a:p>
            <a:br>
              <a:rPr lang="en-SG" sz="2800" dirty="0"/>
            </a:br>
            <a:r>
              <a:rPr lang="en-SG" sz="2800" dirty="0">
                <a:solidFill>
                  <a:srgbClr val="859900"/>
                </a:solidFill>
              </a:rPr>
              <a:t>let </a:t>
            </a:r>
            <a:r>
              <a:rPr lang="en-SG" sz="2800" dirty="0"/>
              <a:t>[ x, y, z ] = </a:t>
            </a:r>
            <a:r>
              <a:rPr lang="en-SG" sz="2800" dirty="0">
                <a:solidFill>
                  <a:srgbClr val="B58900"/>
                </a:solidFill>
              </a:rPr>
              <a:t>foo</a:t>
            </a:r>
            <a:r>
              <a:rPr lang="en-SG" sz="2800" dirty="0"/>
              <a:t>();</a:t>
            </a:r>
            <a:br>
              <a:rPr lang="en-SG" sz="2800" dirty="0"/>
            </a:b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</a:t>
            </a:r>
            <a:r>
              <a:rPr lang="en-SG" sz="2800" dirty="0">
                <a:solidFill>
                  <a:srgbClr val="2AA198"/>
                </a:solidFill>
              </a:rPr>
              <a:t>`x=</a:t>
            </a:r>
            <a:r>
              <a:rPr lang="en-SG" sz="2800" dirty="0"/>
              <a:t>${x}</a:t>
            </a:r>
            <a:r>
              <a:rPr lang="en-SG" sz="2800" dirty="0">
                <a:solidFill>
                  <a:srgbClr val="2AA198"/>
                </a:solidFill>
              </a:rPr>
              <a:t>, y=</a:t>
            </a:r>
            <a:r>
              <a:rPr lang="en-SG" sz="2800" dirty="0"/>
              <a:t>${y}</a:t>
            </a:r>
            <a:r>
              <a:rPr lang="en-SG" sz="2800" dirty="0">
                <a:solidFill>
                  <a:srgbClr val="2AA198"/>
                </a:solidFill>
              </a:rPr>
              <a:t>, z=</a:t>
            </a:r>
            <a:r>
              <a:rPr lang="en-SG" sz="2800" dirty="0"/>
              <a:t>${z}</a:t>
            </a:r>
            <a:r>
              <a:rPr lang="en-SG" sz="2800" dirty="0">
                <a:solidFill>
                  <a:srgbClr val="2AA198"/>
                </a:solidFill>
              </a:rPr>
              <a:t>`</a:t>
            </a:r>
            <a:r>
              <a:rPr lang="en-SG" sz="2800" dirty="0"/>
              <a:t>);  </a:t>
            </a:r>
            <a:r>
              <a:rPr lang="en-SG" sz="2800" i="1" dirty="0">
                <a:solidFill>
                  <a:srgbClr val="93A1A1"/>
                </a:solidFill>
              </a:rPr>
              <a:t>// x=car, y=dog, z=6</a:t>
            </a:r>
            <a:br>
              <a:rPr lang="en-SG" sz="2800" i="1" dirty="0">
                <a:solidFill>
                  <a:srgbClr val="93A1A1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1559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 err="1"/>
              <a:t>Destructuring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06A6E-41B0-104C-917C-0025411F6821}"/>
              </a:ext>
            </a:extLst>
          </p:cNvPr>
          <p:cNvSpPr txBox="1"/>
          <p:nvPr/>
        </p:nvSpPr>
        <p:spPr>
          <a:xfrm>
            <a:off x="1483743" y="1621766"/>
            <a:ext cx="990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With object </a:t>
            </a:r>
            <a:r>
              <a:rPr lang="en-SG" sz="2400" dirty="0" err="1"/>
              <a:t>destructuring</a:t>
            </a:r>
            <a:r>
              <a:rPr lang="en-SG" sz="2400" dirty="0"/>
              <a:t>, the keys of the object can be listed inside curly braces to extract that key-value pair.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3D225B-3948-F143-967A-5EF5E618CC4D}"/>
              </a:ext>
            </a:extLst>
          </p:cNvPr>
          <p:cNvSpPr/>
          <p:nvPr/>
        </p:nvSpPr>
        <p:spPr>
          <a:xfrm>
            <a:off x="1483743" y="2584762"/>
            <a:ext cx="95580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>
                <a:solidFill>
                  <a:srgbClr val="268BD2"/>
                </a:solidFill>
              </a:rPr>
              <a:t>function </a:t>
            </a:r>
            <a:r>
              <a:rPr lang="en-SG" sz="3600" dirty="0">
                <a:solidFill>
                  <a:srgbClr val="B58900"/>
                </a:solidFill>
              </a:rPr>
              <a:t>bar</a:t>
            </a:r>
            <a:r>
              <a:rPr lang="en-SG" sz="3600" dirty="0"/>
              <a:t>() { </a:t>
            </a:r>
            <a:r>
              <a:rPr lang="en-SG" sz="3600" dirty="0">
                <a:solidFill>
                  <a:srgbClr val="859900"/>
                </a:solidFill>
              </a:rPr>
              <a:t>return </a:t>
            </a:r>
            <a:r>
              <a:rPr lang="en-SG" sz="3600" dirty="0"/>
              <a:t>{</a:t>
            </a:r>
            <a:r>
              <a:rPr lang="en-SG" sz="3600" dirty="0">
                <a:solidFill>
                  <a:srgbClr val="268BD2"/>
                </a:solidFill>
              </a:rPr>
              <a:t>a</a:t>
            </a:r>
            <a:r>
              <a:rPr lang="en-SG" sz="3600" dirty="0"/>
              <a:t>: </a:t>
            </a:r>
            <a:r>
              <a:rPr lang="en-SG" sz="3600" dirty="0">
                <a:solidFill>
                  <a:srgbClr val="D33682"/>
                </a:solidFill>
              </a:rPr>
              <a:t>1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268BD2"/>
                </a:solidFill>
              </a:rPr>
              <a:t>b</a:t>
            </a:r>
            <a:r>
              <a:rPr lang="en-SG" sz="3600" dirty="0"/>
              <a:t>: </a:t>
            </a:r>
            <a:r>
              <a:rPr lang="en-SG" sz="3600" dirty="0">
                <a:solidFill>
                  <a:srgbClr val="D33682"/>
                </a:solidFill>
              </a:rPr>
              <a:t>2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268BD2"/>
                </a:solidFill>
              </a:rPr>
              <a:t>c</a:t>
            </a:r>
            <a:r>
              <a:rPr lang="en-SG" sz="3600" dirty="0"/>
              <a:t>: </a:t>
            </a:r>
            <a:r>
              <a:rPr lang="en-SG" sz="3600" dirty="0">
                <a:solidFill>
                  <a:srgbClr val="D33682"/>
                </a:solidFill>
              </a:rPr>
              <a:t>3</a:t>
            </a:r>
            <a:r>
              <a:rPr lang="en-SG" sz="3600" dirty="0"/>
              <a:t>}; }</a:t>
            </a:r>
            <a:br>
              <a:rPr lang="en-SG" sz="3600" dirty="0"/>
            </a:br>
            <a:r>
              <a:rPr lang="en-SG" sz="3600" dirty="0">
                <a:solidFill>
                  <a:srgbClr val="859900"/>
                </a:solidFill>
              </a:rPr>
              <a:t>let </a:t>
            </a:r>
            <a:r>
              <a:rPr lang="en-SG" sz="3600" dirty="0"/>
              <a:t>{ a, c } = </a:t>
            </a:r>
            <a:r>
              <a:rPr lang="en-SG" sz="3600" dirty="0">
                <a:solidFill>
                  <a:srgbClr val="B58900"/>
                </a:solidFill>
              </a:rPr>
              <a:t>bar</a:t>
            </a:r>
            <a:r>
              <a:rPr lang="en-SG" sz="3600" dirty="0"/>
              <a:t>();</a:t>
            </a:r>
            <a:br>
              <a:rPr lang="en-SG" sz="3600" dirty="0"/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i="1" dirty="0">
                <a:solidFill>
                  <a:srgbClr val="268BD2"/>
                </a:solidFill>
              </a:rPr>
              <a:t>a</a:t>
            </a:r>
            <a:r>
              <a:rPr lang="en-SG" sz="3600" dirty="0"/>
              <a:t>); </a:t>
            </a:r>
            <a:r>
              <a:rPr lang="en-SG" sz="3600" i="1" dirty="0">
                <a:solidFill>
                  <a:srgbClr val="93A1A1"/>
                </a:solidFill>
              </a:rPr>
              <a:t>// 1</a:t>
            </a:r>
            <a:br>
              <a:rPr lang="en-SG" sz="3600" i="1" dirty="0">
                <a:solidFill>
                  <a:srgbClr val="93A1A1"/>
                </a:solidFill>
              </a:rPr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i="1" dirty="0">
                <a:solidFill>
                  <a:srgbClr val="268BD2"/>
                </a:solidFill>
              </a:rPr>
              <a:t>c</a:t>
            </a:r>
            <a:r>
              <a:rPr lang="en-SG" sz="3600" dirty="0"/>
              <a:t>); </a:t>
            </a:r>
            <a:r>
              <a:rPr lang="en-SG" sz="3600" i="1" dirty="0">
                <a:solidFill>
                  <a:srgbClr val="93A1A1"/>
                </a:solidFill>
              </a:rPr>
              <a:t>// 3</a:t>
            </a:r>
            <a:br>
              <a:rPr lang="en-SG" sz="3600" i="1" dirty="0">
                <a:solidFill>
                  <a:srgbClr val="93A1A1"/>
                </a:solidFill>
              </a:rPr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(b); </a:t>
            </a:r>
            <a:r>
              <a:rPr lang="en-SG" sz="3600" i="1" dirty="0">
                <a:solidFill>
                  <a:srgbClr val="93A1A1"/>
                </a:solidFill>
              </a:rPr>
              <a:t>// undefined</a:t>
            </a:r>
            <a:br>
              <a:rPr lang="en-SG" sz="3600" i="1" dirty="0">
                <a:solidFill>
                  <a:srgbClr val="93A1A1"/>
                </a:solidFill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472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 err="1"/>
              <a:t>Destructuring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FF695-F531-2842-A1C0-D279000026C6}"/>
              </a:ext>
            </a:extLst>
          </p:cNvPr>
          <p:cNvSpPr/>
          <p:nvPr/>
        </p:nvSpPr>
        <p:spPr>
          <a:xfrm>
            <a:off x="1426234" y="1310015"/>
            <a:ext cx="10081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latin typeface="medium-content-serif-font"/>
              </a:rPr>
              <a:t>Sometimes, you want to extract the values but assign them to a new variable. This is done using a 'key: variable' pairing on the left of the equals sign.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B31B4A-A95B-F44F-8067-89AC757436ED}"/>
              </a:ext>
            </a:extLst>
          </p:cNvPr>
          <p:cNvSpPr/>
          <p:nvPr/>
        </p:nvSpPr>
        <p:spPr>
          <a:xfrm>
            <a:off x="1426233" y="2514469"/>
            <a:ext cx="96155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268BD2"/>
                </a:solidFill>
              </a:rPr>
              <a:t>function </a:t>
            </a:r>
            <a:r>
              <a:rPr lang="en-SG" sz="2400" dirty="0" err="1">
                <a:solidFill>
                  <a:srgbClr val="B58900"/>
                </a:solidFill>
              </a:rPr>
              <a:t>baz</a:t>
            </a:r>
            <a:r>
              <a:rPr lang="en-SG" sz="2400" dirty="0"/>
              <a:t>()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</a:t>
            </a:r>
            <a:r>
              <a:rPr lang="en-SG" sz="2400" dirty="0"/>
              <a:t>{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x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'car'</a:t>
            </a:r>
            <a:r>
              <a:rPr lang="en-SG" sz="2400" dirty="0"/>
              <a:t>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y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'London'</a:t>
            </a:r>
            <a:r>
              <a:rPr lang="en-SG" sz="2400" dirty="0"/>
              <a:t>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z</a:t>
            </a:r>
            <a:r>
              <a:rPr lang="en-SG" sz="2400" dirty="0"/>
              <a:t>: { </a:t>
            </a:r>
            <a:r>
              <a:rPr lang="en-SG" sz="2400" dirty="0">
                <a:solidFill>
                  <a:srgbClr val="268BD2"/>
                </a:solidFill>
              </a:rPr>
              <a:t>name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'John'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268BD2"/>
                </a:solidFill>
              </a:rPr>
              <a:t>age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D33682"/>
                </a:solidFill>
              </a:rPr>
              <a:t>21</a:t>
            </a: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dirty="0"/>
              <a:t>  };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dirty="0">
                <a:solidFill>
                  <a:srgbClr val="859900"/>
                </a:solidFill>
              </a:rPr>
              <a:t>let </a:t>
            </a:r>
            <a:r>
              <a:rPr lang="en-SG" sz="2400" dirty="0"/>
              <a:t>{ </a:t>
            </a:r>
            <a:r>
              <a:rPr lang="en-SG" sz="2400" dirty="0">
                <a:solidFill>
                  <a:srgbClr val="268BD2"/>
                </a:solidFill>
              </a:rPr>
              <a:t>x</a:t>
            </a:r>
            <a:r>
              <a:rPr lang="en-SG" sz="2400" dirty="0"/>
              <a:t>: </a:t>
            </a:r>
            <a:r>
              <a:rPr lang="en-SG" sz="2400" i="1" dirty="0">
                <a:solidFill>
                  <a:srgbClr val="268BD2"/>
                </a:solidFill>
              </a:rPr>
              <a:t>vehicle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268BD2"/>
                </a:solidFill>
              </a:rPr>
              <a:t>y</a:t>
            </a:r>
            <a:r>
              <a:rPr lang="en-SG" sz="2400" dirty="0"/>
              <a:t>: </a:t>
            </a:r>
            <a:r>
              <a:rPr lang="en-SG" sz="2400" i="1" dirty="0">
                <a:solidFill>
                  <a:srgbClr val="268BD2"/>
                </a:solidFill>
              </a:rPr>
              <a:t>city</a:t>
            </a:r>
            <a:r>
              <a:rPr lang="en-SG" sz="2400" dirty="0"/>
              <a:t>, z: { name: driver } } = </a:t>
            </a:r>
            <a:r>
              <a:rPr lang="en-SG" sz="2400" dirty="0" err="1">
                <a:solidFill>
                  <a:srgbClr val="B58900"/>
                </a:solidFill>
              </a:rPr>
              <a:t>baz</a:t>
            </a:r>
            <a:r>
              <a:rPr lang="en-SG" sz="2400" dirty="0"/>
              <a:t>();</a:t>
            </a:r>
            <a:br>
              <a:rPr lang="en-SG" sz="2400" dirty="0"/>
            </a:b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2AA198"/>
                </a:solidFill>
              </a:rPr>
              <a:t>`I'm going to </a:t>
            </a:r>
            <a:r>
              <a:rPr lang="en-SG" sz="2400" dirty="0"/>
              <a:t>${city}</a:t>
            </a:r>
            <a:r>
              <a:rPr lang="en-SG" sz="2400" dirty="0">
                <a:solidFill>
                  <a:srgbClr val="2AA198"/>
                </a:solidFill>
              </a:rPr>
              <a:t> with </a:t>
            </a:r>
            <a:r>
              <a:rPr lang="en-SG" sz="2400" dirty="0"/>
              <a:t>${driver}</a:t>
            </a:r>
            <a:r>
              <a:rPr lang="en-SG" sz="2400" dirty="0">
                <a:solidFill>
                  <a:srgbClr val="2AA198"/>
                </a:solidFill>
              </a:rPr>
              <a:t> in their </a:t>
            </a:r>
            <a:r>
              <a:rPr lang="en-SG" sz="2400" dirty="0"/>
              <a:t>${vehicle}</a:t>
            </a:r>
            <a:r>
              <a:rPr lang="en-SG" sz="2400" dirty="0">
                <a:solidFill>
                  <a:srgbClr val="2AA198"/>
                </a:solidFill>
              </a:rPr>
              <a:t>.`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/>
              <a:t>); </a:t>
            </a:r>
            <a:r>
              <a:rPr lang="en-SG" sz="2400" i="1" dirty="0">
                <a:solidFill>
                  <a:srgbClr val="93A1A1"/>
                </a:solidFill>
              </a:rPr>
              <a:t>// I'm going to London with John in their car.</a:t>
            </a:r>
            <a:br>
              <a:rPr lang="en-SG" sz="2400" i="1" dirty="0">
                <a:solidFill>
                  <a:srgbClr val="93A1A1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0969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 err="1"/>
              <a:t>Destructuring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FF695-F531-2842-A1C0-D279000026C6}"/>
              </a:ext>
            </a:extLst>
          </p:cNvPr>
          <p:cNvSpPr/>
          <p:nvPr/>
        </p:nvSpPr>
        <p:spPr>
          <a:xfrm>
            <a:off x="1426234" y="1310015"/>
            <a:ext cx="10081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Another thing that object </a:t>
            </a:r>
            <a:r>
              <a:rPr lang="en-SG" sz="2400" dirty="0" err="1"/>
              <a:t>destructuring</a:t>
            </a:r>
            <a:r>
              <a:rPr lang="en-SG" sz="2400" dirty="0"/>
              <a:t> allows is assigning a value to multiple variables.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EAAD7-26E9-804B-A662-2CB0928B9FBE}"/>
              </a:ext>
            </a:extLst>
          </p:cNvPr>
          <p:cNvSpPr/>
          <p:nvPr/>
        </p:nvSpPr>
        <p:spPr>
          <a:xfrm>
            <a:off x="1426233" y="2743048"/>
            <a:ext cx="105644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>
                <a:solidFill>
                  <a:srgbClr val="859900"/>
                </a:solidFill>
              </a:rPr>
              <a:t>let </a:t>
            </a:r>
            <a:r>
              <a:rPr lang="en-SG" sz="3600" dirty="0"/>
              <a:t>{ x: first, x: second } = { </a:t>
            </a:r>
            <a:r>
              <a:rPr lang="en-SG" sz="3600" dirty="0">
                <a:solidFill>
                  <a:srgbClr val="268BD2"/>
                </a:solidFill>
              </a:rPr>
              <a:t>x</a:t>
            </a:r>
            <a:r>
              <a:rPr lang="en-SG" sz="3600" dirty="0"/>
              <a:t>: </a:t>
            </a:r>
            <a:r>
              <a:rPr lang="en-SG" sz="3600" dirty="0">
                <a:solidFill>
                  <a:srgbClr val="D33682"/>
                </a:solidFill>
              </a:rPr>
              <a:t>4 </a:t>
            </a:r>
            <a:r>
              <a:rPr lang="en-SG" sz="3600" dirty="0"/>
              <a:t>};</a:t>
            </a:r>
            <a:br>
              <a:rPr lang="en-SG" sz="3600" dirty="0"/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 </a:t>
            </a:r>
            <a:r>
              <a:rPr lang="en-SG" sz="3600" i="1" dirty="0">
                <a:solidFill>
                  <a:srgbClr val="268BD2"/>
                </a:solidFill>
              </a:rPr>
              <a:t>first</a:t>
            </a:r>
            <a:r>
              <a:rPr lang="en-SG" sz="3600" dirty="0"/>
              <a:t>, </a:t>
            </a:r>
            <a:r>
              <a:rPr lang="en-SG" sz="3600" i="1" dirty="0">
                <a:solidFill>
                  <a:srgbClr val="268BD2"/>
                </a:solidFill>
              </a:rPr>
              <a:t>second </a:t>
            </a:r>
            <a:r>
              <a:rPr lang="en-SG" sz="3600" dirty="0"/>
              <a:t>); </a:t>
            </a:r>
            <a:r>
              <a:rPr lang="en-SG" sz="3600" i="1" dirty="0">
                <a:solidFill>
                  <a:srgbClr val="93A1A1"/>
                </a:solidFill>
              </a:rPr>
              <a:t>// 4, 4</a:t>
            </a:r>
            <a:br>
              <a:rPr lang="en-SG" sz="3600" i="1" dirty="0">
                <a:solidFill>
                  <a:srgbClr val="93A1A1"/>
                </a:solidFill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9098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Object Literals and Concise Parameters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FF695-F531-2842-A1C0-D279000026C6}"/>
              </a:ext>
            </a:extLst>
          </p:cNvPr>
          <p:cNvSpPr/>
          <p:nvPr/>
        </p:nvSpPr>
        <p:spPr>
          <a:xfrm>
            <a:off x="1408766" y="1465290"/>
            <a:ext cx="10081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When you are creating an object literal from variables, ES6 allows you to omit the key if it is the same as the variable name.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B23CF-C05A-1043-A8B6-4A4D092D0E36}"/>
              </a:ext>
            </a:extLst>
          </p:cNvPr>
          <p:cNvSpPr/>
          <p:nvPr/>
        </p:nvSpPr>
        <p:spPr>
          <a:xfrm>
            <a:off x="1408765" y="2690336"/>
            <a:ext cx="10081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/>
              <a:t>let </a:t>
            </a:r>
            <a:r>
              <a:rPr lang="en-SG" sz="3200" i="1" dirty="0">
                <a:solidFill>
                  <a:srgbClr val="268BD2"/>
                </a:solidFill>
              </a:rPr>
              <a:t>a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D33682"/>
                </a:solidFill>
              </a:rPr>
              <a:t>4</a:t>
            </a:r>
            <a:r>
              <a:rPr lang="en-SG" sz="3200" dirty="0"/>
              <a:t>, </a:t>
            </a:r>
            <a:r>
              <a:rPr lang="en-SG" sz="3200" i="1" dirty="0">
                <a:solidFill>
                  <a:srgbClr val="268BD2"/>
                </a:solidFill>
              </a:rPr>
              <a:t>b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D33682"/>
                </a:solidFill>
              </a:rPr>
              <a:t>7</a:t>
            </a:r>
            <a:r>
              <a:rPr lang="en-SG" sz="3200" dirty="0"/>
              <a:t>;</a:t>
            </a:r>
            <a:br>
              <a:rPr lang="en-SG" sz="3200" dirty="0"/>
            </a:br>
            <a:r>
              <a:rPr lang="en-SG" sz="3200" dirty="0"/>
              <a:t>let </a:t>
            </a:r>
            <a:r>
              <a:rPr lang="en-SG" sz="3200" i="1" dirty="0">
                <a:solidFill>
                  <a:srgbClr val="268BD2"/>
                </a:solidFill>
              </a:rPr>
              <a:t>c </a:t>
            </a:r>
            <a:r>
              <a:rPr lang="en-SG" sz="3200" dirty="0"/>
              <a:t>= { </a:t>
            </a:r>
            <a:r>
              <a:rPr lang="en-SG" sz="3200" dirty="0">
                <a:solidFill>
                  <a:srgbClr val="268BD2"/>
                </a:solidFill>
              </a:rPr>
              <a:t>a</a:t>
            </a:r>
            <a:r>
              <a:rPr lang="en-SG" sz="3200" dirty="0"/>
              <a:t>: </a:t>
            </a:r>
            <a:r>
              <a:rPr lang="en-SG" sz="3200" i="1" dirty="0">
                <a:solidFill>
                  <a:srgbClr val="268BD2"/>
                </a:solidFill>
              </a:rPr>
              <a:t>a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268BD2"/>
                </a:solidFill>
              </a:rPr>
              <a:t>b</a:t>
            </a:r>
            <a:r>
              <a:rPr lang="en-SG" sz="3200" dirty="0"/>
              <a:t>: </a:t>
            </a:r>
            <a:r>
              <a:rPr lang="en-SG" sz="3200" i="1" dirty="0">
                <a:solidFill>
                  <a:srgbClr val="268BD2"/>
                </a:solidFill>
              </a:rPr>
              <a:t>b </a:t>
            </a:r>
            <a:r>
              <a:rPr lang="en-SG" sz="3200" dirty="0"/>
              <a:t>};</a:t>
            </a:r>
            <a:br>
              <a:rPr lang="en-SG" sz="3200" dirty="0"/>
            </a:br>
            <a:r>
              <a:rPr lang="en-SG" sz="3200" dirty="0">
                <a:solidFill>
                  <a:srgbClr val="859900"/>
                </a:solidFill>
              </a:rPr>
              <a:t>let </a:t>
            </a:r>
            <a:r>
              <a:rPr lang="en-SG" sz="3200" i="1" dirty="0">
                <a:solidFill>
                  <a:srgbClr val="268BD2"/>
                </a:solidFill>
              </a:rPr>
              <a:t>concise </a:t>
            </a:r>
            <a:r>
              <a:rPr lang="en-SG" sz="3200" dirty="0"/>
              <a:t>= { a, b };</a:t>
            </a:r>
            <a:br>
              <a:rPr lang="en-SG" sz="3200" dirty="0"/>
            </a:br>
            <a:r>
              <a:rPr lang="en-SG" sz="3200" dirty="0" err="1">
                <a:solidFill>
                  <a:srgbClr val="859900"/>
                </a:solidFill>
              </a:rPr>
              <a:t>console</a:t>
            </a:r>
            <a:r>
              <a:rPr lang="en-SG" sz="3200" dirty="0" err="1"/>
              <a:t>.</a:t>
            </a:r>
            <a:r>
              <a:rPr lang="en-SG" sz="3200" dirty="0" err="1">
                <a:solidFill>
                  <a:srgbClr val="B58900"/>
                </a:solidFill>
              </a:rPr>
              <a:t>log</a:t>
            </a:r>
            <a:r>
              <a:rPr lang="en-SG" sz="3200" dirty="0"/>
              <a:t>(</a:t>
            </a:r>
            <a:r>
              <a:rPr lang="en-SG" sz="3200" i="1" dirty="0">
                <a:solidFill>
                  <a:srgbClr val="268BD2"/>
                </a:solidFill>
              </a:rPr>
              <a:t>c</a:t>
            </a:r>
            <a:r>
              <a:rPr lang="en-SG" sz="3200" dirty="0"/>
              <a:t>, </a:t>
            </a:r>
            <a:r>
              <a:rPr lang="en-SG" sz="3200" i="1" dirty="0">
                <a:solidFill>
                  <a:srgbClr val="268BD2"/>
                </a:solidFill>
              </a:rPr>
              <a:t>concise</a:t>
            </a:r>
            <a:r>
              <a:rPr lang="en-SG" sz="3200" dirty="0"/>
              <a:t>) </a:t>
            </a:r>
            <a:r>
              <a:rPr lang="en-SG" sz="3200" i="1" dirty="0">
                <a:solidFill>
                  <a:srgbClr val="93A1A1"/>
                </a:solidFill>
              </a:rPr>
              <a:t>// {a: 4, b: 7}, {a: 4, b: 7}</a:t>
            </a:r>
            <a:br>
              <a:rPr lang="en-SG" sz="3200" i="1" dirty="0">
                <a:solidFill>
                  <a:srgbClr val="93A1A1"/>
                </a:solidFill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13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TIMELINE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3978" y="2036092"/>
            <a:ext cx="166404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START TIMELINE</a:t>
            </a:r>
          </a:p>
        </p:txBody>
      </p:sp>
      <p:sp>
        <p:nvSpPr>
          <p:cNvPr id="6" name="Right Triangle 5"/>
          <p:cNvSpPr/>
          <p:nvPr/>
        </p:nvSpPr>
        <p:spPr>
          <a:xfrm flipV="1">
            <a:off x="6096000" y="2330326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2573295"/>
            <a:ext cx="0" cy="42847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3437313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84685" y="4897250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620516" y="3190416"/>
            <a:ext cx="2048383" cy="397476"/>
            <a:chOff x="7235659" y="2743746"/>
            <a:chExt cx="2048383" cy="397476"/>
          </a:xfrm>
        </p:grpSpPr>
        <p:sp>
          <p:nvSpPr>
            <p:cNvPr id="12" name="Rectangle 11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HISTORY</a:t>
              </a:r>
            </a:p>
          </p:txBody>
        </p:sp>
        <p:sp>
          <p:nvSpPr>
            <p:cNvPr id="13" name="Right Triangle 12"/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40551" y="4653455"/>
            <a:ext cx="2048383" cy="397476"/>
            <a:chOff x="7389339" y="2743746"/>
            <a:chExt cx="2048383" cy="397476"/>
          </a:xfrm>
        </p:grpSpPr>
        <p:sp>
          <p:nvSpPr>
            <p:cNvPr id="17" name="Rectangle 1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ES6</a:t>
              </a:r>
            </a:p>
          </p:txBody>
        </p:sp>
        <p:sp>
          <p:nvSpPr>
            <p:cNvPr id="18" name="Right Triangle 17"/>
            <p:cNvSpPr/>
            <p:nvPr/>
          </p:nvSpPr>
          <p:spPr>
            <a:xfrm rot="16200000" flipH="1" flipV="1">
              <a:off x="9284042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5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Object Literals and Concise Parameters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FF695-F531-2842-A1C0-D279000026C6}"/>
              </a:ext>
            </a:extLst>
          </p:cNvPr>
          <p:cNvSpPr/>
          <p:nvPr/>
        </p:nvSpPr>
        <p:spPr>
          <a:xfrm>
            <a:off x="1408766" y="1465290"/>
            <a:ext cx="100814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When you are creating an object literal from variables, ES6 allows you to omit the key if it is the same as the variable name.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B23CF-C05A-1043-A8B6-4A4D092D0E36}"/>
              </a:ext>
            </a:extLst>
          </p:cNvPr>
          <p:cNvSpPr/>
          <p:nvPr/>
        </p:nvSpPr>
        <p:spPr>
          <a:xfrm>
            <a:off x="1408765" y="2690336"/>
            <a:ext cx="100814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/>
              <a:t>let </a:t>
            </a:r>
            <a:r>
              <a:rPr lang="en-SG" sz="3200" i="1" dirty="0">
                <a:solidFill>
                  <a:srgbClr val="268BD2"/>
                </a:solidFill>
              </a:rPr>
              <a:t>a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D33682"/>
                </a:solidFill>
              </a:rPr>
              <a:t>4</a:t>
            </a:r>
            <a:r>
              <a:rPr lang="en-SG" sz="3200" dirty="0"/>
              <a:t>, </a:t>
            </a:r>
            <a:r>
              <a:rPr lang="en-SG" sz="3200" i="1" dirty="0">
                <a:solidFill>
                  <a:srgbClr val="268BD2"/>
                </a:solidFill>
              </a:rPr>
              <a:t>b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D33682"/>
                </a:solidFill>
              </a:rPr>
              <a:t>7</a:t>
            </a:r>
            <a:r>
              <a:rPr lang="en-SG" sz="3200" dirty="0"/>
              <a:t>;</a:t>
            </a:r>
            <a:br>
              <a:rPr lang="en-SG" sz="3200" dirty="0"/>
            </a:br>
            <a:r>
              <a:rPr lang="en-SG" sz="3200" dirty="0"/>
              <a:t>let </a:t>
            </a:r>
            <a:r>
              <a:rPr lang="en-SG" sz="3200" i="1" dirty="0">
                <a:solidFill>
                  <a:srgbClr val="268BD2"/>
                </a:solidFill>
              </a:rPr>
              <a:t>c </a:t>
            </a:r>
            <a:r>
              <a:rPr lang="en-SG" sz="3200" dirty="0"/>
              <a:t>= { </a:t>
            </a:r>
            <a:r>
              <a:rPr lang="en-SG" sz="3200" dirty="0">
                <a:solidFill>
                  <a:srgbClr val="268BD2"/>
                </a:solidFill>
              </a:rPr>
              <a:t>a</a:t>
            </a:r>
            <a:r>
              <a:rPr lang="en-SG" sz="3200" dirty="0"/>
              <a:t>: </a:t>
            </a:r>
            <a:r>
              <a:rPr lang="en-SG" sz="3200" i="1" dirty="0">
                <a:solidFill>
                  <a:srgbClr val="268BD2"/>
                </a:solidFill>
              </a:rPr>
              <a:t>a</a:t>
            </a:r>
            <a:r>
              <a:rPr lang="en-SG" sz="3200" dirty="0"/>
              <a:t>, </a:t>
            </a:r>
            <a:r>
              <a:rPr lang="en-SG" sz="3200" dirty="0">
                <a:solidFill>
                  <a:srgbClr val="268BD2"/>
                </a:solidFill>
              </a:rPr>
              <a:t>b</a:t>
            </a:r>
            <a:r>
              <a:rPr lang="en-SG" sz="3200" dirty="0"/>
              <a:t>: </a:t>
            </a:r>
            <a:r>
              <a:rPr lang="en-SG" sz="3200" i="1" dirty="0">
                <a:solidFill>
                  <a:srgbClr val="268BD2"/>
                </a:solidFill>
              </a:rPr>
              <a:t>b </a:t>
            </a:r>
            <a:r>
              <a:rPr lang="en-SG" sz="3200" dirty="0"/>
              <a:t>};</a:t>
            </a:r>
            <a:br>
              <a:rPr lang="en-SG" sz="3200" dirty="0"/>
            </a:br>
            <a:r>
              <a:rPr lang="en-SG" sz="3200" dirty="0">
                <a:solidFill>
                  <a:srgbClr val="859900"/>
                </a:solidFill>
              </a:rPr>
              <a:t>let </a:t>
            </a:r>
            <a:r>
              <a:rPr lang="en-SG" sz="3200" i="1" dirty="0">
                <a:solidFill>
                  <a:srgbClr val="268BD2"/>
                </a:solidFill>
              </a:rPr>
              <a:t>concise </a:t>
            </a:r>
            <a:r>
              <a:rPr lang="en-SG" sz="3200" dirty="0"/>
              <a:t>= { a, b };</a:t>
            </a:r>
            <a:br>
              <a:rPr lang="en-SG" sz="3200" dirty="0"/>
            </a:br>
            <a:r>
              <a:rPr lang="en-SG" sz="3200" dirty="0" err="1">
                <a:solidFill>
                  <a:srgbClr val="859900"/>
                </a:solidFill>
              </a:rPr>
              <a:t>console</a:t>
            </a:r>
            <a:r>
              <a:rPr lang="en-SG" sz="3200" dirty="0" err="1"/>
              <a:t>.</a:t>
            </a:r>
            <a:r>
              <a:rPr lang="en-SG" sz="3200" dirty="0" err="1">
                <a:solidFill>
                  <a:srgbClr val="B58900"/>
                </a:solidFill>
              </a:rPr>
              <a:t>log</a:t>
            </a:r>
            <a:r>
              <a:rPr lang="en-SG" sz="3200" dirty="0"/>
              <a:t>(</a:t>
            </a:r>
            <a:r>
              <a:rPr lang="en-SG" sz="3200" i="1" dirty="0">
                <a:solidFill>
                  <a:srgbClr val="268BD2"/>
                </a:solidFill>
              </a:rPr>
              <a:t>c</a:t>
            </a:r>
            <a:r>
              <a:rPr lang="en-SG" sz="3200" dirty="0"/>
              <a:t>, </a:t>
            </a:r>
            <a:r>
              <a:rPr lang="en-SG" sz="3200" i="1" dirty="0">
                <a:solidFill>
                  <a:srgbClr val="268BD2"/>
                </a:solidFill>
              </a:rPr>
              <a:t>concise</a:t>
            </a:r>
            <a:r>
              <a:rPr lang="en-SG" sz="3200" dirty="0"/>
              <a:t>) </a:t>
            </a:r>
            <a:r>
              <a:rPr lang="en-SG" sz="3200" i="1" dirty="0">
                <a:solidFill>
                  <a:srgbClr val="93A1A1"/>
                </a:solidFill>
              </a:rPr>
              <a:t>// {a: 4, b: 7}, {a: 4, b: 7}</a:t>
            </a:r>
            <a:br>
              <a:rPr lang="en-SG" sz="3200" i="1" dirty="0">
                <a:solidFill>
                  <a:srgbClr val="93A1A1"/>
                </a:solidFill>
              </a:rPr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6236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Object Literals and Concise Parameters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77DE04-6833-404C-BB4E-D5D547A7A9B2}"/>
              </a:ext>
            </a:extLst>
          </p:cNvPr>
          <p:cNvSpPr/>
          <p:nvPr/>
        </p:nvSpPr>
        <p:spPr>
          <a:xfrm>
            <a:off x="1616015" y="1582340"/>
            <a:ext cx="97190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268BD2"/>
                </a:solidFill>
              </a:rPr>
              <a:t>function </a:t>
            </a:r>
            <a:r>
              <a:rPr lang="en-SG" sz="2400" dirty="0">
                <a:solidFill>
                  <a:srgbClr val="B58900"/>
                </a:solidFill>
              </a:rPr>
              <a:t>foo</a:t>
            </a:r>
            <a:r>
              <a:rPr lang="en-SG" sz="2400" dirty="0"/>
              <a:t>()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</a:t>
            </a:r>
            <a:r>
              <a:rPr lang="en-SG" sz="2400" dirty="0"/>
              <a:t>{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name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'Anna'</a:t>
            </a:r>
            <a:r>
              <a:rPr lang="en-SG" sz="2400" dirty="0"/>
              <a:t>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age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D33682"/>
                </a:solidFill>
              </a:rPr>
              <a:t>56</a:t>
            </a:r>
            <a:r>
              <a:rPr lang="en-SG" sz="2400" dirty="0"/>
              <a:t>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job</a:t>
            </a:r>
            <a:r>
              <a:rPr lang="en-SG" sz="2400" dirty="0"/>
              <a:t>: { </a:t>
            </a:r>
            <a:r>
              <a:rPr lang="en-SG" sz="2400" dirty="0">
                <a:solidFill>
                  <a:srgbClr val="268BD2"/>
                </a:solidFill>
              </a:rPr>
              <a:t>company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'Tesco'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268BD2"/>
                </a:solidFill>
              </a:rPr>
              <a:t>title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'Manager' </a:t>
            </a: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dirty="0"/>
              <a:t>  };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i="1" dirty="0">
                <a:solidFill>
                  <a:srgbClr val="93A1A1"/>
                </a:solidFill>
              </a:rPr>
              <a:t>// pre ES6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dirty="0"/>
              <a:t>let </a:t>
            </a:r>
            <a:r>
              <a:rPr lang="en-SG" sz="2400" i="1" dirty="0">
                <a:solidFill>
                  <a:srgbClr val="268BD2"/>
                </a:solidFill>
              </a:rPr>
              <a:t>a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B58900"/>
                </a:solidFill>
              </a:rPr>
              <a:t>foo</a:t>
            </a:r>
            <a:r>
              <a:rPr lang="en-SG" sz="2400" dirty="0"/>
              <a:t>(), </a:t>
            </a:r>
            <a:r>
              <a:rPr lang="en-SG" sz="2400" i="1" dirty="0">
                <a:solidFill>
                  <a:srgbClr val="268BD2"/>
                </a:solidFill>
              </a:rPr>
              <a:t>name </a:t>
            </a:r>
            <a:r>
              <a:rPr lang="en-SG" sz="2400" dirty="0"/>
              <a:t>= </a:t>
            </a:r>
            <a:r>
              <a:rPr lang="en-SG" sz="2400" i="1" dirty="0" err="1">
                <a:solidFill>
                  <a:srgbClr val="268BD2"/>
                </a:solidFill>
              </a:rPr>
              <a:t>a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name</a:t>
            </a:r>
            <a:r>
              <a:rPr lang="en-SG" sz="2400" dirty="0"/>
              <a:t>, </a:t>
            </a:r>
            <a:r>
              <a:rPr lang="en-SG" sz="2400" i="1" dirty="0">
                <a:solidFill>
                  <a:srgbClr val="268BD2"/>
                </a:solidFill>
              </a:rPr>
              <a:t>age </a:t>
            </a:r>
            <a:r>
              <a:rPr lang="en-SG" sz="2400" dirty="0"/>
              <a:t>= </a:t>
            </a:r>
            <a:r>
              <a:rPr lang="en-SG" sz="2400" i="1" dirty="0" err="1">
                <a:solidFill>
                  <a:srgbClr val="268BD2"/>
                </a:solidFill>
              </a:rPr>
              <a:t>a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age</a:t>
            </a:r>
            <a:r>
              <a:rPr lang="en-SG" sz="2400" dirty="0"/>
              <a:t>, </a:t>
            </a:r>
            <a:r>
              <a:rPr lang="en-SG" sz="2400" i="1" dirty="0">
                <a:solidFill>
                  <a:srgbClr val="268BD2"/>
                </a:solidFill>
              </a:rPr>
              <a:t>company </a:t>
            </a:r>
            <a:r>
              <a:rPr lang="en-SG" sz="2400" dirty="0"/>
              <a:t>= </a:t>
            </a:r>
            <a:r>
              <a:rPr lang="en-SG" sz="2400" i="1" dirty="0" err="1">
                <a:solidFill>
                  <a:srgbClr val="268BD2"/>
                </a:solidFill>
              </a:rPr>
              <a:t>a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job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company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i="1" dirty="0">
                <a:solidFill>
                  <a:srgbClr val="93A1A1"/>
                </a:solidFill>
              </a:rPr>
              <a:t>// ES6 </a:t>
            </a:r>
            <a:r>
              <a:rPr lang="en-SG" sz="2400" i="1" dirty="0" err="1">
                <a:solidFill>
                  <a:srgbClr val="93A1A1"/>
                </a:solidFill>
              </a:rPr>
              <a:t>destructuring</a:t>
            </a:r>
            <a:r>
              <a:rPr lang="en-SG" sz="2400" i="1" dirty="0">
                <a:solidFill>
                  <a:srgbClr val="93A1A1"/>
                </a:solidFill>
              </a:rPr>
              <a:t> and concise parameters 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dirty="0">
                <a:solidFill>
                  <a:srgbClr val="859900"/>
                </a:solidFill>
              </a:rPr>
              <a:t>let </a:t>
            </a:r>
            <a:r>
              <a:rPr lang="en-SG" sz="2400" dirty="0"/>
              <a:t>{ </a:t>
            </a:r>
            <a:r>
              <a:rPr lang="en-SG" sz="2400" i="1" dirty="0">
                <a:solidFill>
                  <a:srgbClr val="268BD2"/>
                </a:solidFill>
              </a:rPr>
              <a:t>name</a:t>
            </a:r>
            <a:r>
              <a:rPr lang="en-SG" sz="2400" dirty="0"/>
              <a:t>, </a:t>
            </a:r>
            <a:r>
              <a:rPr lang="en-SG" sz="2400" i="1" dirty="0">
                <a:solidFill>
                  <a:srgbClr val="268BD2"/>
                </a:solidFill>
              </a:rPr>
              <a:t>age</a:t>
            </a:r>
            <a:r>
              <a:rPr lang="en-SG" sz="2400" dirty="0"/>
              <a:t>, job: {company}} = </a:t>
            </a:r>
            <a:r>
              <a:rPr lang="en-SG" sz="2400" dirty="0">
                <a:solidFill>
                  <a:srgbClr val="B58900"/>
                </a:solidFill>
              </a:rPr>
              <a:t>foo</a:t>
            </a:r>
            <a:r>
              <a:rPr lang="en-SG" sz="2400" dirty="0"/>
              <a:t>();</a:t>
            </a:r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013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Dynamic Property Names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0E3AF3-E8FA-E64F-8072-F83DD4AD184C}"/>
              </a:ext>
            </a:extLst>
          </p:cNvPr>
          <p:cNvSpPr/>
          <p:nvPr/>
        </p:nvSpPr>
        <p:spPr>
          <a:xfrm>
            <a:off x="1391727" y="2844181"/>
            <a:ext cx="100123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let  </a:t>
            </a:r>
            <a:r>
              <a:rPr lang="en-SG" sz="2800" i="1" dirty="0">
                <a:solidFill>
                  <a:srgbClr val="268BD2"/>
                </a:solidFill>
              </a:rPr>
              <a:t>city</a:t>
            </a:r>
            <a:r>
              <a:rPr lang="en-SG" sz="2800" dirty="0"/>
              <a:t>= </a:t>
            </a:r>
            <a:r>
              <a:rPr lang="en-SG" sz="2800" dirty="0">
                <a:solidFill>
                  <a:srgbClr val="2AA198"/>
                </a:solidFill>
              </a:rPr>
              <a:t>'</a:t>
            </a:r>
            <a:r>
              <a:rPr lang="en-SG" sz="2800" dirty="0" err="1">
                <a:solidFill>
                  <a:srgbClr val="2AA198"/>
                </a:solidFill>
              </a:rPr>
              <a:t>sheffield</a:t>
            </a:r>
            <a:r>
              <a:rPr lang="en-SG" sz="2800" dirty="0">
                <a:solidFill>
                  <a:srgbClr val="2AA198"/>
                </a:solidFill>
              </a:rPr>
              <a:t>_'</a:t>
            </a:r>
            <a:r>
              <a:rPr lang="en-SG" sz="2800" dirty="0"/>
              <a:t>;</a:t>
            </a:r>
            <a:br>
              <a:rPr lang="en-SG" sz="2800" dirty="0"/>
            </a:br>
            <a:r>
              <a:rPr lang="en-SG" sz="2800" dirty="0">
                <a:solidFill>
                  <a:srgbClr val="859900"/>
                </a:solidFill>
              </a:rPr>
              <a:t>let </a:t>
            </a:r>
            <a:r>
              <a:rPr lang="en-SG" sz="2800" i="1" dirty="0">
                <a:solidFill>
                  <a:srgbClr val="268BD2"/>
                </a:solidFill>
              </a:rPr>
              <a:t>a </a:t>
            </a:r>
            <a:r>
              <a:rPr lang="en-SG" sz="2800" dirty="0"/>
              <a:t>= {</a:t>
            </a:r>
            <a:br>
              <a:rPr lang="en-SG" sz="2800" dirty="0"/>
            </a:br>
            <a:r>
              <a:rPr lang="en-SG" sz="2800" dirty="0"/>
              <a:t>  [ city + </a:t>
            </a:r>
            <a:r>
              <a:rPr lang="en-SG" sz="2800" dirty="0">
                <a:solidFill>
                  <a:srgbClr val="2AA198"/>
                </a:solidFill>
              </a:rPr>
              <a:t>'population' </a:t>
            </a:r>
            <a:r>
              <a:rPr lang="en-SG" sz="2800" dirty="0"/>
              <a:t>]: </a:t>
            </a:r>
            <a:r>
              <a:rPr lang="en-SG" sz="2800" dirty="0">
                <a:solidFill>
                  <a:srgbClr val="D33682"/>
                </a:solidFill>
              </a:rPr>
              <a:t>350000</a:t>
            </a:r>
            <a:br>
              <a:rPr lang="en-SG" sz="2800" dirty="0">
                <a:solidFill>
                  <a:srgbClr val="D33682"/>
                </a:solidFill>
              </a:rPr>
            </a:br>
            <a:r>
              <a:rPr lang="en-SG" sz="2800" dirty="0"/>
              <a:t>};</a:t>
            </a:r>
            <a:br>
              <a:rPr lang="en-SG" sz="2800" dirty="0"/>
            </a:br>
            <a:r>
              <a:rPr lang="en-SG" sz="2800" i="1" dirty="0">
                <a:solidFill>
                  <a:srgbClr val="268BD2"/>
                </a:solidFill>
              </a:rPr>
              <a:t>a</a:t>
            </a:r>
            <a:r>
              <a:rPr lang="en-SG" sz="2800" dirty="0"/>
              <a:t>[ </a:t>
            </a:r>
            <a:r>
              <a:rPr lang="en-SG" sz="2800" i="1" dirty="0">
                <a:solidFill>
                  <a:srgbClr val="268BD2"/>
                </a:solidFill>
              </a:rPr>
              <a:t>city </a:t>
            </a:r>
            <a:r>
              <a:rPr lang="en-SG" sz="2800" dirty="0"/>
              <a:t>+ </a:t>
            </a:r>
            <a:r>
              <a:rPr lang="en-SG" sz="2800" dirty="0">
                <a:solidFill>
                  <a:srgbClr val="2AA198"/>
                </a:solidFill>
              </a:rPr>
              <a:t>'county' </a:t>
            </a:r>
            <a:r>
              <a:rPr lang="en-SG" sz="2800" dirty="0"/>
              <a:t>] = </a:t>
            </a:r>
            <a:r>
              <a:rPr lang="en-SG" sz="2800" dirty="0">
                <a:solidFill>
                  <a:srgbClr val="2AA198"/>
                </a:solidFill>
              </a:rPr>
              <a:t>'South Yorkshire'</a:t>
            </a:r>
            <a:r>
              <a:rPr lang="en-SG" sz="2800" dirty="0"/>
              <a:t>;</a:t>
            </a:r>
            <a:br>
              <a:rPr lang="en-SG" sz="2800" dirty="0"/>
            </a:b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</a:t>
            </a:r>
            <a:r>
              <a:rPr lang="en-SG" sz="2800" i="1" dirty="0">
                <a:solidFill>
                  <a:srgbClr val="268BD2"/>
                </a:solidFill>
              </a:rPr>
              <a:t>a</a:t>
            </a:r>
            <a:r>
              <a:rPr lang="en-SG" sz="2800" dirty="0"/>
              <a:t>); </a:t>
            </a:r>
            <a:r>
              <a:rPr lang="en-SG" sz="2800" i="1" dirty="0">
                <a:solidFill>
                  <a:srgbClr val="93A1A1"/>
                </a:solidFill>
              </a:rPr>
              <a:t>// {</a:t>
            </a:r>
            <a:r>
              <a:rPr lang="en-SG" sz="2800" i="1" dirty="0" err="1">
                <a:solidFill>
                  <a:srgbClr val="93A1A1"/>
                </a:solidFill>
              </a:rPr>
              <a:t>sheffield_population</a:t>
            </a:r>
            <a:r>
              <a:rPr lang="en-SG" sz="2800" i="1" dirty="0">
                <a:solidFill>
                  <a:srgbClr val="93A1A1"/>
                </a:solidFill>
              </a:rPr>
              <a:t>: 350000, </a:t>
            </a:r>
            <a:r>
              <a:rPr lang="en-SG" sz="2800" i="1" dirty="0" err="1">
                <a:solidFill>
                  <a:srgbClr val="93A1A1"/>
                </a:solidFill>
              </a:rPr>
              <a:t>sheffield_county</a:t>
            </a:r>
            <a:r>
              <a:rPr lang="en-SG" sz="2800" i="1" dirty="0">
                <a:solidFill>
                  <a:srgbClr val="93A1A1"/>
                </a:solidFill>
              </a:rPr>
              <a:t>: 'South Yorkshire' }</a:t>
            </a:r>
            <a:br>
              <a:rPr lang="en-SG" sz="2800" i="1" dirty="0">
                <a:solidFill>
                  <a:srgbClr val="93A1A1"/>
                </a:solidFill>
              </a:rPr>
            </a:b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27131" y="1794294"/>
            <a:ext cx="10044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ES6 adds the ability to create or add properties with dynamically assigned keys.</a:t>
            </a:r>
          </a:p>
          <a:p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5190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Arrow Functions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27131" y="1794294"/>
            <a:ext cx="9864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dirty="0"/>
              <a:t>Arrow functions have two main aspects: their structure and their this binding.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9A3504-3223-C443-8E36-0D0644473DAD}"/>
              </a:ext>
            </a:extLst>
          </p:cNvPr>
          <p:cNvSpPr/>
          <p:nvPr/>
        </p:nvSpPr>
        <p:spPr>
          <a:xfrm>
            <a:off x="1427131" y="2740237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3200" dirty="0">
                <a:solidFill>
                  <a:srgbClr val="859900"/>
                </a:solidFill>
              </a:rPr>
              <a:t>var </a:t>
            </a:r>
            <a:r>
              <a:rPr lang="en-SG" sz="3200" dirty="0">
                <a:solidFill>
                  <a:srgbClr val="B58900"/>
                </a:solidFill>
              </a:rPr>
              <a:t>foo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268BD2"/>
                </a:solidFill>
              </a:rPr>
              <a:t>function</a:t>
            </a:r>
            <a:r>
              <a:rPr lang="en-SG" sz="3200" dirty="0"/>
              <a:t>( a, b ) {</a:t>
            </a:r>
            <a:br>
              <a:rPr lang="en-SG" sz="3200" dirty="0"/>
            </a:br>
            <a:r>
              <a:rPr lang="en-SG" sz="3200" dirty="0"/>
              <a:t>  </a:t>
            </a:r>
            <a:r>
              <a:rPr lang="en-SG" sz="3200" dirty="0">
                <a:solidFill>
                  <a:srgbClr val="859900"/>
                </a:solidFill>
              </a:rPr>
              <a:t>return </a:t>
            </a:r>
            <a:r>
              <a:rPr lang="en-SG" sz="3200" dirty="0"/>
              <a:t>a * b;</a:t>
            </a:r>
            <a:br>
              <a:rPr lang="en-SG" sz="3200" dirty="0"/>
            </a:br>
            <a:r>
              <a:rPr lang="en-SG" sz="3200" dirty="0"/>
              <a:t>}</a:t>
            </a:r>
            <a:br>
              <a:rPr lang="en-SG" sz="3200" dirty="0"/>
            </a:br>
            <a:r>
              <a:rPr lang="en-SG" sz="3200" dirty="0">
                <a:solidFill>
                  <a:srgbClr val="859900"/>
                </a:solidFill>
              </a:rPr>
              <a:t>let </a:t>
            </a:r>
            <a:r>
              <a:rPr lang="en-SG" sz="3200" i="1" dirty="0">
                <a:solidFill>
                  <a:srgbClr val="268BD2"/>
                </a:solidFill>
              </a:rPr>
              <a:t>bar </a:t>
            </a:r>
            <a:r>
              <a:rPr lang="en-SG" sz="3200" dirty="0"/>
              <a:t>= ( a, b ) =&gt; a * b;</a:t>
            </a:r>
            <a:br>
              <a:rPr lang="en-SG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20159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Arrow Functions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27131" y="1794293"/>
            <a:ext cx="10201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If the function requires more than a simple calculation, curly braces can be used and the function returns whatever is returned from the block scope.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0C5F9-25F2-DB43-B562-8F6E606CCBCD}"/>
              </a:ext>
            </a:extLst>
          </p:cNvPr>
          <p:cNvSpPr/>
          <p:nvPr/>
        </p:nvSpPr>
        <p:spPr>
          <a:xfrm>
            <a:off x="1564256" y="3109566"/>
            <a:ext cx="100641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859900"/>
                </a:solidFill>
              </a:rPr>
              <a:t>let </a:t>
            </a:r>
            <a:r>
              <a:rPr lang="en-SG" sz="2400" i="1" dirty="0" err="1">
                <a:solidFill>
                  <a:srgbClr val="268BD2"/>
                </a:solidFill>
              </a:rPr>
              <a:t>baz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( c, d ) =&gt; {</a:t>
            </a:r>
            <a:br>
              <a:rPr lang="en-SG" sz="2400" dirty="0"/>
            </a:br>
            <a:r>
              <a:rPr lang="en-SG" sz="2400" dirty="0"/>
              <a:t>  let </a:t>
            </a:r>
            <a:r>
              <a:rPr lang="en-SG" sz="2400" i="1" dirty="0">
                <a:solidFill>
                  <a:srgbClr val="268BD2"/>
                </a:solidFill>
              </a:rPr>
              <a:t>length </a:t>
            </a:r>
            <a:r>
              <a:rPr lang="en-SG" sz="2400" dirty="0"/>
              <a:t>= </a:t>
            </a:r>
            <a:r>
              <a:rPr lang="en-SG" sz="2400" dirty="0" err="1"/>
              <a:t>c.</a:t>
            </a:r>
            <a:r>
              <a:rPr lang="en-SG" sz="2400" dirty="0" err="1">
                <a:solidFill>
                  <a:srgbClr val="268BD2"/>
                </a:solidFill>
              </a:rPr>
              <a:t>length</a:t>
            </a:r>
            <a:r>
              <a:rPr lang="en-SG" sz="2400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+ </a:t>
            </a:r>
            <a:r>
              <a:rPr lang="en-SG" sz="2400" dirty="0" err="1"/>
              <a:t>d.</a:t>
            </a:r>
            <a:r>
              <a:rPr lang="en-SG" sz="2400" dirty="0" err="1">
                <a:solidFill>
                  <a:srgbClr val="B58900"/>
                </a:solidFill>
              </a:rPr>
              <a:t>toString</a:t>
            </a:r>
            <a:r>
              <a:rPr lang="en-SG" sz="2400" dirty="0"/>
              <a:t>().</a:t>
            </a:r>
            <a:r>
              <a:rPr lang="en-SG" sz="2400" dirty="0">
                <a:solidFill>
                  <a:srgbClr val="268BD2"/>
                </a:solidFill>
              </a:rPr>
              <a:t>length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dirty="0"/>
              <a:t>  let </a:t>
            </a:r>
            <a:r>
              <a:rPr lang="en-SG" sz="2400" i="1" dirty="0">
                <a:solidFill>
                  <a:srgbClr val="268BD2"/>
                </a:solidFill>
              </a:rPr>
              <a:t>e </a:t>
            </a:r>
            <a:r>
              <a:rPr lang="en-SG" sz="2400" dirty="0"/>
              <a:t>= </a:t>
            </a:r>
            <a:r>
              <a:rPr lang="en-SG" sz="2400" dirty="0" err="1"/>
              <a:t>c.</a:t>
            </a:r>
            <a:r>
              <a:rPr lang="en-SG" sz="2400" dirty="0" err="1">
                <a:solidFill>
                  <a:srgbClr val="B58900"/>
                </a:solidFill>
              </a:rPr>
              <a:t>join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2AA198"/>
                </a:solidFill>
              </a:rPr>
              <a:t>', '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</a:t>
            </a:r>
            <a:r>
              <a:rPr lang="en-SG" sz="2400" dirty="0">
                <a:solidFill>
                  <a:srgbClr val="2AA198"/>
                </a:solidFill>
              </a:rPr>
              <a:t>`</a:t>
            </a:r>
            <a:r>
              <a:rPr lang="en-SG" sz="2400" dirty="0"/>
              <a:t>${e}</a:t>
            </a:r>
            <a:r>
              <a:rPr lang="en-SG" sz="2400" dirty="0">
                <a:solidFill>
                  <a:srgbClr val="2AA198"/>
                </a:solidFill>
              </a:rPr>
              <a:t> and there is a total length of  </a:t>
            </a:r>
            <a:r>
              <a:rPr lang="en-SG" sz="2400" dirty="0"/>
              <a:t>${length}</a:t>
            </a:r>
            <a:r>
              <a:rPr lang="en-SG" sz="2400" dirty="0">
                <a:solidFill>
                  <a:srgbClr val="2AA198"/>
                </a:solidFill>
              </a:rPr>
              <a:t>`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5961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Arrow Functions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27131" y="1794293"/>
            <a:ext cx="10201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One of the most useful places for arrow functions is in array functions like .map, .</a:t>
            </a:r>
            <a:r>
              <a:rPr lang="en-SG" sz="2400" dirty="0" err="1"/>
              <a:t>forEach</a:t>
            </a:r>
            <a:r>
              <a:rPr lang="en-SG" sz="2400" dirty="0"/>
              <a:t> or .sort.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DD62F-372D-8444-98BC-F1DB7773C32B}"/>
              </a:ext>
            </a:extLst>
          </p:cNvPr>
          <p:cNvSpPr/>
          <p:nvPr/>
        </p:nvSpPr>
        <p:spPr>
          <a:xfrm>
            <a:off x="1427130" y="3122134"/>
            <a:ext cx="102012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4000" dirty="0"/>
              <a:t>let </a:t>
            </a:r>
            <a:r>
              <a:rPr lang="en-SG" sz="4000" i="1" dirty="0" err="1">
                <a:solidFill>
                  <a:srgbClr val="268BD2"/>
                </a:solidFill>
              </a:rPr>
              <a:t>arr</a:t>
            </a:r>
            <a:r>
              <a:rPr lang="en-SG" sz="4000" i="1" dirty="0">
                <a:solidFill>
                  <a:srgbClr val="268BD2"/>
                </a:solidFill>
              </a:rPr>
              <a:t> </a:t>
            </a:r>
            <a:r>
              <a:rPr lang="en-SG" sz="4000" dirty="0"/>
              <a:t>= [ </a:t>
            </a:r>
            <a:r>
              <a:rPr lang="en-SG" sz="4000" dirty="0">
                <a:solidFill>
                  <a:srgbClr val="D33682"/>
                </a:solidFill>
              </a:rPr>
              <a:t>5</a:t>
            </a:r>
            <a:r>
              <a:rPr lang="en-SG" sz="4000" dirty="0"/>
              <a:t>, </a:t>
            </a:r>
            <a:r>
              <a:rPr lang="en-SG" sz="4000" dirty="0">
                <a:solidFill>
                  <a:srgbClr val="D33682"/>
                </a:solidFill>
              </a:rPr>
              <a:t>6</a:t>
            </a:r>
            <a:r>
              <a:rPr lang="en-SG" sz="4000" dirty="0"/>
              <a:t>, </a:t>
            </a:r>
            <a:r>
              <a:rPr lang="en-SG" sz="4000" dirty="0">
                <a:solidFill>
                  <a:srgbClr val="D33682"/>
                </a:solidFill>
              </a:rPr>
              <a:t>7</a:t>
            </a:r>
            <a:r>
              <a:rPr lang="en-SG" sz="4000" dirty="0"/>
              <a:t>, </a:t>
            </a:r>
            <a:r>
              <a:rPr lang="en-SG" sz="4000" dirty="0">
                <a:solidFill>
                  <a:srgbClr val="D33682"/>
                </a:solidFill>
              </a:rPr>
              <a:t>8</a:t>
            </a:r>
            <a:r>
              <a:rPr lang="en-SG" sz="4000" dirty="0"/>
              <a:t>, </a:t>
            </a:r>
            <a:r>
              <a:rPr lang="en-SG" sz="4000" dirty="0">
                <a:solidFill>
                  <a:srgbClr val="2AA198"/>
                </a:solidFill>
              </a:rPr>
              <a:t>'a' </a:t>
            </a:r>
            <a:r>
              <a:rPr lang="en-SG" sz="4000" dirty="0"/>
              <a:t>];</a:t>
            </a:r>
            <a:br>
              <a:rPr lang="en-SG" sz="4000" dirty="0"/>
            </a:br>
            <a:r>
              <a:rPr lang="en-SG" sz="4000" dirty="0">
                <a:solidFill>
                  <a:srgbClr val="859900"/>
                </a:solidFill>
              </a:rPr>
              <a:t>let </a:t>
            </a:r>
            <a:r>
              <a:rPr lang="en-SG" sz="4000" i="1" dirty="0">
                <a:solidFill>
                  <a:srgbClr val="268BD2"/>
                </a:solidFill>
              </a:rPr>
              <a:t>b </a:t>
            </a:r>
            <a:r>
              <a:rPr lang="en-SG" sz="4000" dirty="0"/>
              <a:t>= </a:t>
            </a:r>
            <a:r>
              <a:rPr lang="en-SG" sz="4000" i="1" dirty="0" err="1">
                <a:solidFill>
                  <a:srgbClr val="268BD2"/>
                </a:solidFill>
              </a:rPr>
              <a:t>arr</a:t>
            </a:r>
            <a:r>
              <a:rPr lang="en-SG" sz="4000" dirty="0" err="1"/>
              <a:t>.</a:t>
            </a:r>
            <a:r>
              <a:rPr lang="en-SG" sz="4000" dirty="0" err="1">
                <a:solidFill>
                  <a:srgbClr val="B58900"/>
                </a:solidFill>
              </a:rPr>
              <a:t>map</a:t>
            </a:r>
            <a:r>
              <a:rPr lang="en-SG" sz="4000" dirty="0"/>
              <a:t>( </a:t>
            </a:r>
            <a:r>
              <a:rPr lang="en-SG" sz="4000" dirty="0">
                <a:solidFill>
                  <a:srgbClr val="268BD2"/>
                </a:solidFill>
              </a:rPr>
              <a:t>item </a:t>
            </a:r>
            <a:r>
              <a:rPr lang="en-SG" sz="4000" dirty="0"/>
              <a:t>=&gt; </a:t>
            </a:r>
            <a:r>
              <a:rPr lang="en-SG" sz="4000" dirty="0">
                <a:solidFill>
                  <a:srgbClr val="268BD2"/>
                </a:solidFill>
              </a:rPr>
              <a:t>item </a:t>
            </a:r>
            <a:r>
              <a:rPr lang="en-SG" sz="4000" dirty="0"/>
              <a:t>+ </a:t>
            </a:r>
            <a:r>
              <a:rPr lang="en-SG" sz="4000" dirty="0">
                <a:solidFill>
                  <a:srgbClr val="D33682"/>
                </a:solidFill>
              </a:rPr>
              <a:t>3 </a:t>
            </a:r>
            <a:r>
              <a:rPr lang="en-SG" sz="4000" dirty="0"/>
              <a:t>);</a:t>
            </a:r>
            <a:br>
              <a:rPr lang="en-SG" sz="4000" dirty="0"/>
            </a:br>
            <a:r>
              <a:rPr lang="en-SG" sz="4000" dirty="0" err="1">
                <a:solidFill>
                  <a:srgbClr val="859900"/>
                </a:solidFill>
              </a:rPr>
              <a:t>console</a:t>
            </a:r>
            <a:r>
              <a:rPr lang="en-SG" sz="4000" dirty="0" err="1"/>
              <a:t>.</a:t>
            </a:r>
            <a:r>
              <a:rPr lang="en-SG" sz="4000" dirty="0" err="1">
                <a:solidFill>
                  <a:srgbClr val="B58900"/>
                </a:solidFill>
              </a:rPr>
              <a:t>log</a:t>
            </a:r>
            <a:r>
              <a:rPr lang="en-SG" sz="4000" dirty="0"/>
              <a:t>(</a:t>
            </a:r>
            <a:r>
              <a:rPr lang="en-SG" sz="4000" i="1" dirty="0">
                <a:solidFill>
                  <a:srgbClr val="268BD2"/>
                </a:solidFill>
              </a:rPr>
              <a:t>b</a:t>
            </a:r>
            <a:r>
              <a:rPr lang="en-SG" sz="4000" dirty="0"/>
              <a:t>); </a:t>
            </a:r>
            <a:r>
              <a:rPr lang="en-SG" sz="4000" i="1" dirty="0">
                <a:solidFill>
                  <a:srgbClr val="93A1A1"/>
                </a:solidFill>
              </a:rPr>
              <a:t>// [ 8, 9, 10, 11, 'a3' ]</a:t>
            </a:r>
            <a:br>
              <a:rPr lang="en-SG" sz="4000" i="1" dirty="0">
                <a:solidFill>
                  <a:srgbClr val="93A1A1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68417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Arrow Functions – Fix This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27131" y="1794293"/>
            <a:ext cx="10201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The fix with pre-ES6 functions was to store the this reference, often as a self variable.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this inside the event listener and the this inside the </a:t>
            </a:r>
            <a:r>
              <a:rPr lang="en-SG" dirty="0" err="1"/>
              <a:t>doSomething</a:t>
            </a:r>
            <a:r>
              <a:rPr lang="en-SG" dirty="0"/>
              <a:t> do not refer to the same thing.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701591-4BE8-F34C-92D9-9DB063352785}"/>
              </a:ext>
            </a:extLst>
          </p:cNvPr>
          <p:cNvSpPr/>
          <p:nvPr/>
        </p:nvSpPr>
        <p:spPr>
          <a:xfrm>
            <a:off x="1220097" y="3023641"/>
            <a:ext cx="699225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859900"/>
                </a:solidFill>
              </a:rPr>
              <a:t>var </a:t>
            </a:r>
            <a:r>
              <a:rPr lang="en-SG" sz="2400" i="1" dirty="0" err="1">
                <a:solidFill>
                  <a:srgbClr val="268BD2"/>
                </a:solidFill>
              </a:rPr>
              <a:t>clickController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>
                <a:solidFill>
                  <a:srgbClr val="268BD2"/>
                </a:solidFill>
              </a:rPr>
              <a:t>doSomething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68BD2"/>
                </a:solidFill>
              </a:rPr>
              <a:t>function </a:t>
            </a:r>
            <a:r>
              <a:rPr lang="en-SG" sz="2400" dirty="0"/>
              <a:t>(..)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var </a:t>
            </a:r>
            <a:r>
              <a:rPr lang="en-SG" sz="2400" i="1" dirty="0">
                <a:solidFill>
                  <a:srgbClr val="268BD2"/>
                </a:solidFill>
              </a:rPr>
              <a:t>self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D33682"/>
                </a:solidFill>
              </a:rPr>
              <a:t>this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/>
              <a:t>btn.</a:t>
            </a:r>
            <a:r>
              <a:rPr lang="en-SG" sz="2400" dirty="0" err="1">
                <a:solidFill>
                  <a:srgbClr val="B58900"/>
                </a:solidFill>
              </a:rPr>
              <a:t>addEventListener</a:t>
            </a:r>
            <a:r>
              <a:rPr lang="en-SG" sz="2400" dirty="0"/>
              <a:t>(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AA198"/>
                </a:solidFill>
              </a:rPr>
              <a:t>'click'</a:t>
            </a:r>
            <a:r>
              <a:rPr lang="en-SG" sz="2400" dirty="0"/>
              <a:t>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268BD2"/>
                </a:solidFill>
              </a:rPr>
              <a:t>function</a:t>
            </a:r>
            <a:r>
              <a:rPr lang="en-SG" sz="2400" dirty="0"/>
              <a:t>() { </a:t>
            </a:r>
            <a:r>
              <a:rPr lang="en-SG" sz="2400" i="1" dirty="0" err="1">
                <a:solidFill>
                  <a:srgbClr val="268BD2"/>
                </a:solidFill>
              </a:rPr>
              <a:t>self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doSomething</a:t>
            </a:r>
            <a:r>
              <a:rPr lang="en-SG" sz="2400" dirty="0"/>
              <a:t>(..) },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dirty="0">
                <a:solidFill>
                  <a:srgbClr val="859900"/>
                </a:solidFill>
              </a:rPr>
              <a:t>false</a:t>
            </a:r>
            <a:br>
              <a:rPr lang="en-SG" sz="2400" dirty="0">
                <a:solidFill>
                  <a:srgbClr val="859900"/>
                </a:solidFill>
              </a:rPr>
            </a:br>
            <a:r>
              <a:rPr lang="en-SG" sz="2400" dirty="0">
                <a:solidFill>
                  <a:srgbClr val="859900"/>
                </a:solidFill>
              </a:rPr>
              <a:t>  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dirty="0"/>
              <a:t>};</a:t>
            </a:r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943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Arrow Functions –for … of Loops</a:t>
            </a:r>
            <a:br>
              <a:rPr lang="en-SG" b="1" dirty="0"/>
            </a:br>
            <a:br>
              <a:rPr lang="en-SG" dirty="0"/>
            </a:b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00801" y="1587259"/>
            <a:ext cx="102012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ES6 adds a way to iterate over each of the values in an array. </a:t>
            </a:r>
          </a:p>
          <a:p>
            <a:r>
              <a:rPr lang="en-SG" sz="2400" dirty="0"/>
              <a:t>This is different from the existing for ... in loop that loops over the key/index.</a:t>
            </a:r>
          </a:p>
          <a:p>
            <a:br>
              <a:rPr lang="en-SG" sz="2400" dirty="0"/>
            </a:br>
            <a:endParaRPr lang="en-SG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FE72C-3A8D-094D-87E6-D10B943CFA48}"/>
              </a:ext>
            </a:extLst>
          </p:cNvPr>
          <p:cNvSpPr/>
          <p:nvPr/>
        </p:nvSpPr>
        <p:spPr>
          <a:xfrm>
            <a:off x="1581508" y="2570717"/>
            <a:ext cx="98398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let </a:t>
            </a:r>
            <a:r>
              <a:rPr lang="en-SG" sz="2800" i="1" dirty="0">
                <a:solidFill>
                  <a:srgbClr val="268BD2"/>
                </a:solidFill>
              </a:rPr>
              <a:t>a </a:t>
            </a:r>
            <a:r>
              <a:rPr lang="en-SG" sz="2800" dirty="0"/>
              <a:t>= [</a:t>
            </a:r>
            <a:r>
              <a:rPr lang="en-SG" sz="2800" dirty="0">
                <a:solidFill>
                  <a:srgbClr val="2AA198"/>
                </a:solidFill>
              </a:rPr>
              <a:t>'a'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2AA198"/>
                </a:solidFill>
              </a:rPr>
              <a:t>'b'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2AA198"/>
                </a:solidFill>
              </a:rPr>
              <a:t>'c'</a:t>
            </a:r>
            <a:r>
              <a:rPr lang="en-SG" sz="2800" dirty="0"/>
              <a:t>, </a:t>
            </a:r>
            <a:r>
              <a:rPr lang="en-SG" sz="2800" dirty="0">
                <a:solidFill>
                  <a:srgbClr val="2AA198"/>
                </a:solidFill>
              </a:rPr>
              <a:t>'d' </a:t>
            </a:r>
            <a:r>
              <a:rPr lang="en-SG" sz="2800" dirty="0"/>
              <a:t>];</a:t>
            </a:r>
            <a:br>
              <a:rPr lang="en-SG" sz="2800" dirty="0"/>
            </a:br>
            <a:r>
              <a:rPr lang="en-SG" sz="2800" i="1" dirty="0">
                <a:solidFill>
                  <a:srgbClr val="93A1A1"/>
                </a:solidFill>
              </a:rPr>
              <a:t>// ES6 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859900"/>
                </a:solidFill>
              </a:rPr>
              <a:t>for 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859900"/>
                </a:solidFill>
              </a:rPr>
              <a:t>var </a:t>
            </a:r>
            <a:r>
              <a:rPr lang="en-SG" sz="2800" i="1" dirty="0" err="1">
                <a:solidFill>
                  <a:srgbClr val="268BD2"/>
                </a:solidFill>
              </a:rPr>
              <a:t>val</a:t>
            </a:r>
            <a:r>
              <a:rPr lang="en-SG" sz="2800" i="1" dirty="0">
                <a:solidFill>
                  <a:srgbClr val="268BD2"/>
                </a:solidFill>
              </a:rPr>
              <a:t> </a:t>
            </a:r>
            <a:r>
              <a:rPr lang="en-SG" sz="2800" dirty="0"/>
              <a:t>of </a:t>
            </a:r>
            <a:r>
              <a:rPr lang="en-SG" sz="2800" i="1" dirty="0">
                <a:solidFill>
                  <a:srgbClr val="268BD2"/>
                </a:solidFill>
              </a:rPr>
              <a:t>a </a:t>
            </a:r>
            <a:r>
              <a:rPr lang="en-SG" sz="2800" dirty="0"/>
              <a:t>) {</a:t>
            </a:r>
            <a:br>
              <a:rPr lang="en-SG" sz="2800" dirty="0"/>
            </a:br>
            <a:r>
              <a:rPr lang="en-SG" sz="2800" dirty="0"/>
              <a:t>  </a:t>
            </a: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 </a:t>
            </a:r>
            <a:r>
              <a:rPr lang="en-SG" sz="2800" i="1" dirty="0" err="1">
                <a:solidFill>
                  <a:srgbClr val="268BD2"/>
                </a:solidFill>
              </a:rPr>
              <a:t>val</a:t>
            </a:r>
            <a:r>
              <a:rPr lang="en-SG" sz="2800" i="1" dirty="0">
                <a:solidFill>
                  <a:srgbClr val="268BD2"/>
                </a:solidFill>
              </a:rPr>
              <a:t> </a:t>
            </a:r>
            <a:r>
              <a:rPr lang="en-SG" sz="2800" dirty="0"/>
              <a:t>);</a:t>
            </a:r>
            <a:br>
              <a:rPr lang="en-SG" sz="2800" dirty="0"/>
            </a:br>
            <a:r>
              <a:rPr lang="en-SG" sz="2800" dirty="0"/>
              <a:t>} </a:t>
            </a:r>
            <a:r>
              <a:rPr lang="en-SG" sz="2800" i="1" dirty="0">
                <a:solidFill>
                  <a:srgbClr val="93A1A1"/>
                </a:solidFill>
              </a:rPr>
              <a:t>// "a" "b" "c" "d"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i="1" dirty="0">
                <a:solidFill>
                  <a:srgbClr val="93A1A1"/>
                </a:solidFill>
              </a:rPr>
              <a:t>// pre-ES6 </a:t>
            </a:r>
            <a:br>
              <a:rPr lang="en-SG" sz="2800" i="1" dirty="0">
                <a:solidFill>
                  <a:srgbClr val="93A1A1"/>
                </a:solidFill>
              </a:rPr>
            </a:br>
            <a:r>
              <a:rPr lang="en-SG" sz="2800" dirty="0">
                <a:solidFill>
                  <a:srgbClr val="859900"/>
                </a:solidFill>
              </a:rPr>
              <a:t>for </a:t>
            </a:r>
            <a:r>
              <a:rPr lang="en-SG" sz="2800" dirty="0"/>
              <a:t>( </a:t>
            </a:r>
            <a:r>
              <a:rPr lang="en-SG" sz="2800" dirty="0">
                <a:solidFill>
                  <a:srgbClr val="859900"/>
                </a:solidFill>
              </a:rPr>
              <a:t>var </a:t>
            </a:r>
            <a:r>
              <a:rPr lang="en-SG" sz="2800" i="1" dirty="0" err="1">
                <a:solidFill>
                  <a:srgbClr val="268BD2"/>
                </a:solidFill>
              </a:rPr>
              <a:t>idx</a:t>
            </a:r>
            <a:r>
              <a:rPr lang="en-SG" sz="2800" i="1" dirty="0">
                <a:solidFill>
                  <a:srgbClr val="268BD2"/>
                </a:solidFill>
              </a:rPr>
              <a:t> </a:t>
            </a:r>
            <a:r>
              <a:rPr lang="en-SG" sz="2800" dirty="0">
                <a:solidFill>
                  <a:srgbClr val="859900"/>
                </a:solidFill>
              </a:rPr>
              <a:t>in </a:t>
            </a:r>
            <a:r>
              <a:rPr lang="en-SG" sz="2800" i="1" dirty="0">
                <a:solidFill>
                  <a:srgbClr val="268BD2"/>
                </a:solidFill>
              </a:rPr>
              <a:t>a </a:t>
            </a:r>
            <a:r>
              <a:rPr lang="en-SG" sz="2800" dirty="0"/>
              <a:t>) {</a:t>
            </a:r>
            <a:br>
              <a:rPr lang="en-SG" sz="2800" dirty="0"/>
            </a:br>
            <a:r>
              <a:rPr lang="en-SG" sz="2800" dirty="0"/>
              <a:t>  </a:t>
            </a:r>
            <a:r>
              <a:rPr lang="en-SG" sz="2800" dirty="0" err="1">
                <a:solidFill>
                  <a:srgbClr val="859900"/>
                </a:solidFill>
              </a:rPr>
              <a:t>console</a:t>
            </a:r>
            <a:r>
              <a:rPr lang="en-SG" sz="2800" dirty="0" err="1"/>
              <a:t>.</a:t>
            </a:r>
            <a:r>
              <a:rPr lang="en-SG" sz="2800" dirty="0" err="1">
                <a:solidFill>
                  <a:srgbClr val="B58900"/>
                </a:solidFill>
              </a:rPr>
              <a:t>log</a:t>
            </a:r>
            <a:r>
              <a:rPr lang="en-SG" sz="2800" dirty="0"/>
              <a:t>( </a:t>
            </a:r>
            <a:r>
              <a:rPr lang="en-SG" sz="2800" i="1" dirty="0" err="1">
                <a:solidFill>
                  <a:srgbClr val="268BD2"/>
                </a:solidFill>
              </a:rPr>
              <a:t>idx</a:t>
            </a:r>
            <a:r>
              <a:rPr lang="en-SG" sz="2800" i="1" dirty="0">
                <a:solidFill>
                  <a:srgbClr val="268BD2"/>
                </a:solidFill>
              </a:rPr>
              <a:t> </a:t>
            </a:r>
            <a:r>
              <a:rPr lang="en-SG" sz="2800" dirty="0"/>
              <a:t>);</a:t>
            </a:r>
            <a:br>
              <a:rPr lang="en-SG" sz="2800" dirty="0"/>
            </a:br>
            <a:r>
              <a:rPr lang="en-SG" sz="2800" dirty="0"/>
              <a:t>}  </a:t>
            </a:r>
            <a:r>
              <a:rPr lang="en-SG" sz="2800" i="1" dirty="0">
                <a:solidFill>
                  <a:srgbClr val="93A1A1"/>
                </a:solidFill>
              </a:rPr>
              <a:t>// 0 1 2 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4012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28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sz="4000" b="1" dirty="0"/>
              <a:t>Template Literals</a:t>
            </a:r>
            <a:br>
              <a:rPr lang="en-SG" sz="4000" b="1" dirty="0"/>
            </a:br>
            <a:br>
              <a:rPr lang="en-SG" sz="4000" dirty="0"/>
            </a:b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00801" y="1587259"/>
            <a:ext cx="1020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The literal string in ES6 looks more organized and well structured than ES5.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4B7E81-42BD-7D4E-9A8B-9D736BEA18C1}"/>
              </a:ext>
            </a:extLst>
          </p:cNvPr>
          <p:cNvSpPr/>
          <p:nvPr/>
        </p:nvSpPr>
        <p:spPr>
          <a:xfrm>
            <a:off x="1400801" y="2326167"/>
            <a:ext cx="100033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4000" dirty="0">
                <a:solidFill>
                  <a:srgbClr val="859900"/>
                </a:solidFill>
              </a:rPr>
              <a:t>var </a:t>
            </a:r>
            <a:r>
              <a:rPr lang="en-SG" sz="4000" i="1" dirty="0">
                <a:solidFill>
                  <a:srgbClr val="268BD2"/>
                </a:solidFill>
              </a:rPr>
              <a:t>name </a:t>
            </a:r>
            <a:r>
              <a:rPr lang="en-SG" sz="4000" dirty="0"/>
              <a:t>= </a:t>
            </a:r>
            <a:r>
              <a:rPr lang="en-SG" sz="4000" dirty="0">
                <a:solidFill>
                  <a:srgbClr val="2AA198"/>
                </a:solidFill>
              </a:rPr>
              <a:t>`Your name is </a:t>
            </a:r>
            <a:r>
              <a:rPr lang="en-SG" sz="4000" dirty="0"/>
              <a:t>${first} ${last}</a:t>
            </a:r>
            <a:r>
              <a:rPr lang="en-SG" sz="4000" dirty="0">
                <a:solidFill>
                  <a:srgbClr val="2AA198"/>
                </a:solidFill>
              </a:rPr>
              <a:t>.`</a:t>
            </a:r>
            <a:br>
              <a:rPr lang="en-SG" sz="4000" dirty="0">
                <a:solidFill>
                  <a:srgbClr val="2AA198"/>
                </a:solidFill>
              </a:rPr>
            </a:br>
            <a:r>
              <a:rPr lang="en-SG" sz="4000" dirty="0">
                <a:solidFill>
                  <a:srgbClr val="859900"/>
                </a:solidFill>
              </a:rPr>
              <a:t>var </a:t>
            </a:r>
            <a:r>
              <a:rPr lang="en-SG" sz="4000" i="1" dirty="0" err="1">
                <a:solidFill>
                  <a:srgbClr val="268BD2"/>
                </a:solidFill>
              </a:rPr>
              <a:t>url</a:t>
            </a:r>
            <a:r>
              <a:rPr lang="en-SG" sz="4000" i="1" dirty="0">
                <a:solidFill>
                  <a:srgbClr val="268BD2"/>
                </a:solidFill>
              </a:rPr>
              <a:t> </a:t>
            </a:r>
            <a:r>
              <a:rPr lang="en-SG" sz="4000" dirty="0"/>
              <a:t>= </a:t>
            </a:r>
            <a:r>
              <a:rPr lang="en-SG" sz="4000" dirty="0">
                <a:solidFill>
                  <a:srgbClr val="2AA198"/>
                </a:solidFill>
              </a:rPr>
              <a:t>`http://localhost:3000/</a:t>
            </a:r>
            <a:r>
              <a:rPr lang="en-SG" sz="4000" dirty="0" err="1">
                <a:solidFill>
                  <a:srgbClr val="2AA198"/>
                </a:solidFill>
              </a:rPr>
              <a:t>api</a:t>
            </a:r>
            <a:r>
              <a:rPr lang="en-SG" sz="4000" dirty="0">
                <a:solidFill>
                  <a:srgbClr val="2AA198"/>
                </a:solidFill>
              </a:rPr>
              <a:t>/messages/</a:t>
            </a:r>
            <a:r>
              <a:rPr lang="en-SG" sz="4000" dirty="0"/>
              <a:t>${id}</a:t>
            </a:r>
            <a:r>
              <a:rPr lang="en-SG" sz="4000" dirty="0">
                <a:solidFill>
                  <a:srgbClr val="2AA198"/>
                </a:solidFill>
              </a:rPr>
              <a:t>`</a:t>
            </a:r>
            <a:br>
              <a:rPr lang="en-SG" sz="4000" dirty="0">
                <a:solidFill>
                  <a:srgbClr val="2AA198"/>
                </a:solidFill>
              </a:rPr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2489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29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Multi-line String in ES6</a:t>
            </a:r>
            <a:br>
              <a:rPr lang="en-SG" b="1" dirty="0"/>
            </a:br>
            <a:br>
              <a:rPr lang="en-SG" sz="4000" b="1" dirty="0"/>
            </a:b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00801" y="1587259"/>
            <a:ext cx="10201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Use </a:t>
            </a:r>
            <a:r>
              <a:rPr lang="en-SG" sz="2400" dirty="0" err="1"/>
              <a:t>backstick</a:t>
            </a:r>
            <a:r>
              <a:rPr lang="en-SG" sz="2400" dirty="0"/>
              <a:t> for multiple lines string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771B8-4E54-1147-935A-0ED6BDDE955B}"/>
              </a:ext>
            </a:extLst>
          </p:cNvPr>
          <p:cNvSpPr/>
          <p:nvPr/>
        </p:nvSpPr>
        <p:spPr>
          <a:xfrm>
            <a:off x="1521570" y="2685418"/>
            <a:ext cx="971002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859900"/>
                </a:solidFill>
              </a:rPr>
              <a:t>var </a:t>
            </a:r>
            <a:r>
              <a:rPr lang="en-SG" sz="2400" i="1" dirty="0" err="1">
                <a:solidFill>
                  <a:srgbClr val="268BD2"/>
                </a:solidFill>
              </a:rPr>
              <a:t>roadPoem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2AA198"/>
                </a:solidFill>
              </a:rPr>
              <a:t>`Then took the other, as just as fair,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2AA198"/>
                </a:solidFill>
              </a:rPr>
              <a:t>    And having perhaps the better claim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2AA198"/>
                </a:solidFill>
              </a:rPr>
              <a:t>    Because it was grassy and wanted wear,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2AA198"/>
                </a:solidFill>
              </a:rPr>
              <a:t>    Though as for that the passing there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2AA198"/>
                </a:solidFill>
              </a:rPr>
              <a:t>    Had worn them really about the same,`</a:t>
            </a:r>
            <a:br>
              <a:rPr lang="en-SG" sz="2400" dirty="0">
                <a:solidFill>
                  <a:srgbClr val="2AA198"/>
                </a:solidFill>
              </a:rPr>
            </a:b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859900"/>
                </a:solidFill>
              </a:rPr>
              <a:t>var </a:t>
            </a:r>
            <a:r>
              <a:rPr lang="en-SG" sz="2400" i="1" dirty="0" err="1">
                <a:solidFill>
                  <a:srgbClr val="268BD2"/>
                </a:solidFill>
              </a:rPr>
              <a:t>fourAgreements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2AA198"/>
                </a:solidFill>
              </a:rPr>
              <a:t>`You have the right to be you.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>
                <a:solidFill>
                  <a:srgbClr val="2AA198"/>
                </a:solidFill>
              </a:rPr>
              <a:t>    You can only be you when you do your best.`</a:t>
            </a:r>
            <a:br>
              <a:rPr lang="en-SG" sz="2400" dirty="0">
                <a:solidFill>
                  <a:srgbClr val="2AA198"/>
                </a:solidFill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189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0"/>
            <a:ext cx="0" cy="332808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086227" y="217845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651157" y="1421610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610743" y="1937229"/>
            <a:ext cx="2048383" cy="397476"/>
            <a:chOff x="7235659" y="2743746"/>
            <a:chExt cx="2048383" cy="397476"/>
          </a:xfrm>
        </p:grpSpPr>
        <p:sp>
          <p:nvSpPr>
            <p:cNvPr id="7" name="Rectangle 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Q&amp;As</a:t>
              </a:r>
            </a:p>
          </p:txBody>
        </p:sp>
        <p:sp>
          <p:nvSpPr>
            <p:cNvPr id="8" name="Right Triangle 7"/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40551" y="1174060"/>
            <a:ext cx="2048383" cy="397476"/>
            <a:chOff x="7389339" y="2743746"/>
            <a:chExt cx="2048383" cy="397476"/>
          </a:xfrm>
        </p:grpSpPr>
        <p:sp>
          <p:nvSpPr>
            <p:cNvPr id="11" name="Rectangle 10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endPara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rot="16200000" flipH="1" flipV="1">
              <a:off x="9284042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263978" y="3582680"/>
            <a:ext cx="166404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END TIMELINE</a:t>
            </a:r>
          </a:p>
        </p:txBody>
      </p:sp>
      <p:sp>
        <p:nvSpPr>
          <p:cNvPr id="15" name="Right Triangle 14"/>
          <p:cNvSpPr/>
          <p:nvPr/>
        </p:nvSpPr>
        <p:spPr>
          <a:xfrm>
            <a:off x="6096000" y="3429000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638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30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Promises </a:t>
            </a:r>
            <a:r>
              <a:rPr lang="en-SG" b="1" dirty="0" err="1"/>
              <a:t>trong</a:t>
            </a:r>
            <a:r>
              <a:rPr lang="en-SG" b="1" dirty="0"/>
              <a:t> ES6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36FC1-10A5-6D42-A2FE-25F98FD3D6C0}"/>
              </a:ext>
            </a:extLst>
          </p:cNvPr>
          <p:cNvSpPr txBox="1"/>
          <p:nvPr/>
        </p:nvSpPr>
        <p:spPr>
          <a:xfrm>
            <a:off x="1400801" y="1587259"/>
            <a:ext cx="1020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Promises are a new feature of ES6. It’s a method to write asynchronous code. </a:t>
            </a:r>
            <a:endParaRPr lang="en-SG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5A6266-E008-A946-93DD-1F245BACC365}"/>
              </a:ext>
            </a:extLst>
          </p:cNvPr>
          <p:cNvSpPr/>
          <p:nvPr/>
        </p:nvSpPr>
        <p:spPr>
          <a:xfrm>
            <a:off x="1400800" y="2274837"/>
            <a:ext cx="94857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 err="1">
                <a:solidFill>
                  <a:srgbClr val="859900"/>
                </a:solidFill>
              </a:rPr>
              <a:t>const</a:t>
            </a:r>
            <a:r>
              <a:rPr lang="en-SG" sz="2400" dirty="0">
                <a:solidFill>
                  <a:srgbClr val="859900"/>
                </a:solidFill>
              </a:rPr>
              <a:t> </a:t>
            </a:r>
            <a:r>
              <a:rPr lang="en-SG" sz="2400" i="1" dirty="0" err="1">
                <a:solidFill>
                  <a:srgbClr val="268BD2"/>
                </a:solidFill>
              </a:rPr>
              <a:t>url</a:t>
            </a:r>
            <a:r>
              <a:rPr lang="en-SG" sz="2400" dirty="0"/>
              <a:t>=</a:t>
            </a:r>
            <a:r>
              <a:rPr lang="en-SG" sz="2400" dirty="0">
                <a:solidFill>
                  <a:srgbClr val="2AA198"/>
                </a:solidFill>
              </a:rPr>
              <a:t>'https://</a:t>
            </a:r>
            <a:r>
              <a:rPr lang="en-SG" sz="2400" dirty="0" err="1">
                <a:solidFill>
                  <a:srgbClr val="2AA198"/>
                </a:solidFill>
              </a:rPr>
              <a:t>jsonplaceholder.typicode.com</a:t>
            </a:r>
            <a:r>
              <a:rPr lang="en-SG" sz="2400" dirty="0">
                <a:solidFill>
                  <a:srgbClr val="2AA198"/>
                </a:solidFill>
              </a:rPr>
              <a:t>/posts'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dirty="0" err="1">
                <a:solidFill>
                  <a:srgbClr val="859900"/>
                </a:solidFill>
              </a:rPr>
              <a:t>const</a:t>
            </a:r>
            <a:r>
              <a:rPr lang="en-SG" sz="2400" dirty="0">
                <a:solidFill>
                  <a:srgbClr val="859900"/>
                </a:solidFill>
              </a:rPr>
              <a:t> </a:t>
            </a:r>
            <a:r>
              <a:rPr lang="en-SG" sz="2400" i="1" dirty="0" err="1">
                <a:solidFill>
                  <a:srgbClr val="268BD2"/>
                </a:solidFill>
              </a:rPr>
              <a:t>getData</a:t>
            </a:r>
            <a:r>
              <a:rPr lang="en-SG" sz="2400" dirty="0"/>
              <a:t>=(</a:t>
            </a:r>
            <a:r>
              <a:rPr lang="en-SG" sz="2400" i="1" dirty="0" err="1">
                <a:solidFill>
                  <a:srgbClr val="268BD2"/>
                </a:solidFill>
              </a:rPr>
              <a:t>url</a:t>
            </a:r>
            <a:r>
              <a:rPr lang="en-SG" sz="2400" dirty="0"/>
              <a:t>)=&gt;{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</a:t>
            </a:r>
            <a:r>
              <a:rPr lang="en-SG" sz="2400" dirty="0"/>
              <a:t>fetch(</a:t>
            </a:r>
            <a:r>
              <a:rPr lang="en-SG" sz="2400" dirty="0" err="1"/>
              <a:t>url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r>
              <a:rPr lang="en-SG" sz="2400" i="1" dirty="0" err="1">
                <a:solidFill>
                  <a:srgbClr val="268BD2"/>
                </a:solidFill>
              </a:rPr>
              <a:t>getData</a:t>
            </a:r>
            <a:r>
              <a:rPr lang="en-SG" sz="2400" dirty="0"/>
              <a:t>(</a:t>
            </a:r>
            <a:r>
              <a:rPr lang="en-SG" sz="2400" i="1" dirty="0" err="1">
                <a:solidFill>
                  <a:srgbClr val="268BD2"/>
                </a:solidFill>
              </a:rPr>
              <a:t>url</a:t>
            </a:r>
            <a:r>
              <a:rPr lang="en-SG" sz="2400" dirty="0"/>
              <a:t>).</a:t>
            </a:r>
            <a:br>
              <a:rPr lang="en-SG" sz="2400" dirty="0"/>
            </a:br>
            <a:r>
              <a:rPr lang="en-SG" sz="2400" dirty="0">
                <a:solidFill>
                  <a:srgbClr val="B58900"/>
                </a:solidFill>
              </a:rPr>
              <a:t>then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268BD2"/>
                </a:solidFill>
              </a:rPr>
              <a:t>data</a:t>
            </a:r>
            <a:r>
              <a:rPr lang="en-SG" sz="2400" dirty="0"/>
              <a:t>=&gt; </a:t>
            </a:r>
            <a:r>
              <a:rPr lang="en-SG" sz="2400" dirty="0" err="1">
                <a:solidFill>
                  <a:srgbClr val="268BD2"/>
                </a:solidFill>
              </a:rPr>
              <a:t>data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json</a:t>
            </a:r>
            <a:r>
              <a:rPr lang="en-SG" sz="2400" dirty="0"/>
              <a:t>()).</a:t>
            </a:r>
            <a:br>
              <a:rPr lang="en-SG" sz="2400" dirty="0"/>
            </a:br>
            <a:r>
              <a:rPr lang="en-SG" sz="2400" dirty="0"/>
              <a:t>then(</a:t>
            </a:r>
            <a:r>
              <a:rPr lang="en-SG" sz="2400" dirty="0">
                <a:solidFill>
                  <a:srgbClr val="268BD2"/>
                </a:solidFill>
              </a:rPr>
              <a:t>result</a:t>
            </a:r>
            <a:r>
              <a:rPr lang="en-SG" sz="2400" dirty="0"/>
              <a:t>=&gt; </a:t>
            </a: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268BD2"/>
                </a:solidFill>
              </a:rPr>
              <a:t>result</a:t>
            </a:r>
            <a:r>
              <a:rPr lang="en-SG" sz="2400" dirty="0"/>
              <a:t>));</a:t>
            </a:r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4892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31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Promises </a:t>
            </a:r>
            <a:r>
              <a:rPr lang="en-SG" b="1" dirty="0" err="1"/>
              <a:t>trong</a:t>
            </a:r>
            <a:r>
              <a:rPr lang="en-SG" b="1" dirty="0"/>
              <a:t> ES6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4E6C9C-FFA9-8943-AFD9-32C214C92BF2}"/>
              </a:ext>
            </a:extLst>
          </p:cNvPr>
          <p:cNvSpPr/>
          <p:nvPr/>
        </p:nvSpPr>
        <p:spPr>
          <a:xfrm>
            <a:off x="1460739" y="1739046"/>
            <a:ext cx="95810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SG" sz="2400" b="1" dirty="0">
                <a:latin typeface="medium-content-serif-font"/>
              </a:rPr>
              <a:t>Pending</a:t>
            </a:r>
            <a:r>
              <a:rPr lang="en-SG" sz="2400" dirty="0">
                <a:latin typeface="medium-content-serif-font"/>
              </a:rPr>
              <a:t> — the Promise’s outcome hasn’t yet been determined because the asynchronous operation that will produce its result hasn’t completed yet.</a:t>
            </a:r>
          </a:p>
          <a:p>
            <a:pPr>
              <a:buFont typeface="+mj-lt"/>
              <a:buAutoNum type="arabicPeriod"/>
            </a:pPr>
            <a:r>
              <a:rPr lang="en-SG" sz="2400" b="1" dirty="0">
                <a:latin typeface="medium-content-serif-font"/>
              </a:rPr>
              <a:t>Fulfilled</a:t>
            </a:r>
            <a:r>
              <a:rPr lang="en-SG" sz="2400" dirty="0">
                <a:latin typeface="medium-content-serif-font"/>
              </a:rPr>
              <a:t> — the asynchronous operation has completed, and the Promise has a value.</a:t>
            </a:r>
          </a:p>
          <a:p>
            <a:pPr>
              <a:buFont typeface="+mj-lt"/>
              <a:buAutoNum type="arabicPeriod"/>
            </a:pPr>
            <a:r>
              <a:rPr lang="en-SG" sz="2400" b="1" dirty="0">
                <a:latin typeface="medium-content-serif-font"/>
              </a:rPr>
              <a:t>Rejected</a:t>
            </a:r>
            <a:r>
              <a:rPr lang="en-SG" sz="2400" dirty="0">
                <a:latin typeface="medium-content-serif-font"/>
              </a:rPr>
              <a:t> — the asynchronous operation failed, and the Promise will never be fulfilled. In the rejected state, a Promise has a </a:t>
            </a:r>
            <a:r>
              <a:rPr lang="en-SG" sz="2400" i="1" dirty="0">
                <a:latin typeface="medium-content-serif-font"/>
              </a:rPr>
              <a:t>reason</a:t>
            </a:r>
            <a:r>
              <a:rPr lang="en-SG" sz="2400" dirty="0">
                <a:latin typeface="medium-content-serif-font"/>
              </a:rPr>
              <a:t> that indicates why the operation failed.</a:t>
            </a:r>
          </a:p>
          <a:p>
            <a:br>
              <a:rPr lang="en-SG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4338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32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Async / Await</a:t>
            </a:r>
            <a:br>
              <a:rPr lang="en-SG" dirty="0"/>
            </a:br>
            <a:br>
              <a:rPr lang="en-SG" dirty="0"/>
            </a:br>
            <a:endParaRPr lang="en-SG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C0EA4F-4657-DC46-99F1-4B3A7EAEB49B}"/>
              </a:ext>
            </a:extLst>
          </p:cNvPr>
          <p:cNvSpPr/>
          <p:nvPr/>
        </p:nvSpPr>
        <p:spPr>
          <a:xfrm>
            <a:off x="1426233" y="2510438"/>
            <a:ext cx="6441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async </a:t>
            </a:r>
            <a:r>
              <a:rPr lang="en-SG" sz="2400" dirty="0">
                <a:solidFill>
                  <a:srgbClr val="268BD2"/>
                </a:solidFill>
              </a:rPr>
              <a:t>function </a:t>
            </a:r>
            <a:r>
              <a:rPr lang="en-SG" sz="2400" dirty="0">
                <a:solidFill>
                  <a:srgbClr val="B58900"/>
                </a:solidFill>
              </a:rPr>
              <a:t>hello</a:t>
            </a:r>
            <a:r>
              <a:rPr lang="en-SG" sz="2400" dirty="0"/>
              <a:t>()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</a:t>
            </a:r>
            <a:r>
              <a:rPr lang="en-SG" sz="2400" dirty="0">
                <a:solidFill>
                  <a:srgbClr val="2AA198"/>
                </a:solidFill>
              </a:rPr>
              <a:t>"Hello Promise..!"</a:t>
            </a:r>
            <a:br>
              <a:rPr lang="en-SG" sz="2400" dirty="0">
                <a:solidFill>
                  <a:srgbClr val="2AA198"/>
                </a:solidFill>
              </a:rPr>
            </a:br>
            <a:r>
              <a:rPr lang="en-SG" sz="2400" dirty="0"/>
              <a:t>}</a:t>
            </a:r>
            <a:br>
              <a:rPr lang="en-SG" sz="2400" dirty="0"/>
            </a:b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41EE7-8C87-EF45-A772-39CDA5416004}"/>
              </a:ext>
            </a:extLst>
          </p:cNvPr>
          <p:cNvSpPr/>
          <p:nvPr/>
        </p:nvSpPr>
        <p:spPr>
          <a:xfrm>
            <a:off x="1426234" y="1587108"/>
            <a:ext cx="99606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medium-content-serif-font"/>
              </a:rPr>
              <a:t>Async keyword makes any function to return only promises.</a:t>
            </a:r>
          </a:p>
          <a:p>
            <a:br>
              <a:rPr lang="en-SG" sz="2800" dirty="0"/>
            </a:b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1F09C5-A944-3848-8A90-8A612D99BD49}"/>
              </a:ext>
            </a:extLst>
          </p:cNvPr>
          <p:cNvSpPr/>
          <p:nvPr/>
        </p:nvSpPr>
        <p:spPr>
          <a:xfrm>
            <a:off x="4945810" y="2510438"/>
            <a:ext cx="64410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solidFill>
                  <a:srgbClr val="268BD2"/>
                </a:solidFill>
              </a:rPr>
              <a:t>function </a:t>
            </a:r>
            <a:r>
              <a:rPr lang="en-SG" sz="2400" dirty="0">
                <a:solidFill>
                  <a:srgbClr val="B58900"/>
                </a:solidFill>
              </a:rPr>
              <a:t>hello</a:t>
            </a:r>
            <a:r>
              <a:rPr lang="en-SG" sz="2400" dirty="0"/>
              <a:t>() 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>
                <a:solidFill>
                  <a:srgbClr val="859900"/>
                </a:solidFill>
              </a:rPr>
              <a:t>return new </a:t>
            </a:r>
            <a:r>
              <a:rPr lang="en-SG" sz="2400" dirty="0"/>
              <a:t>Promise(</a:t>
            </a:r>
            <a:r>
              <a:rPr lang="en-SG" sz="2400" dirty="0">
                <a:solidFill>
                  <a:srgbClr val="268BD2"/>
                </a:solidFill>
              </a:rPr>
              <a:t>function</a:t>
            </a:r>
            <a:r>
              <a:rPr lang="en-SG" sz="2400" dirty="0"/>
              <a:t>(resolve, reject) {</a:t>
            </a:r>
            <a:br>
              <a:rPr lang="en-SG" sz="2400" dirty="0"/>
            </a:br>
            <a:r>
              <a:rPr lang="en-SG" sz="2400" dirty="0"/>
              <a:t>    </a:t>
            </a:r>
            <a:r>
              <a:rPr lang="en-SG" sz="2400" i="1" dirty="0">
                <a:solidFill>
                  <a:srgbClr val="93A1A1"/>
                </a:solidFill>
              </a:rPr>
              <a:t>// executor function body.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i="1" dirty="0">
                <a:solidFill>
                  <a:srgbClr val="93A1A1"/>
                </a:solidFill>
              </a:rPr>
              <a:t>  </a:t>
            </a:r>
            <a:r>
              <a:rPr lang="en-SG" sz="2400" dirty="0"/>
              <a:t>});</a:t>
            </a:r>
            <a:br>
              <a:rPr lang="en-SG" sz="2400" dirty="0"/>
            </a:br>
            <a:r>
              <a:rPr lang="en-SG" sz="2400" dirty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8643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33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Async / Await</a:t>
            </a:r>
            <a:br>
              <a:rPr lang="en-SG" dirty="0"/>
            </a:br>
            <a:br>
              <a:rPr lang="en-SG" dirty="0"/>
            </a:br>
            <a:endParaRPr lang="en-SG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41EE7-8C87-EF45-A772-39CDA5416004}"/>
              </a:ext>
            </a:extLst>
          </p:cNvPr>
          <p:cNvSpPr/>
          <p:nvPr/>
        </p:nvSpPr>
        <p:spPr>
          <a:xfrm>
            <a:off x="1426233" y="1587108"/>
            <a:ext cx="1002964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b="1" dirty="0"/>
              <a:t>Await can be used only inside async function. It doesn’t work outside async function</a:t>
            </a:r>
            <a:br>
              <a:rPr lang="en-SG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684339-8446-B741-A2C2-49F1E385B855}"/>
              </a:ext>
            </a:extLst>
          </p:cNvPr>
          <p:cNvSpPr/>
          <p:nvPr/>
        </p:nvSpPr>
        <p:spPr>
          <a:xfrm>
            <a:off x="1184694" y="2675723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268BD2"/>
                </a:solidFill>
              </a:rPr>
              <a:t>function </a:t>
            </a:r>
            <a:r>
              <a:rPr lang="en-SG" dirty="0" err="1">
                <a:solidFill>
                  <a:srgbClr val="B58900"/>
                </a:solidFill>
              </a:rPr>
              <a:t>getResponse</a:t>
            </a:r>
            <a:r>
              <a:rPr lang="en-SG" dirty="0"/>
              <a:t>() {</a:t>
            </a:r>
            <a:br>
              <a:rPr lang="en-SG" dirty="0"/>
            </a:br>
            <a:r>
              <a:rPr lang="en-SG" dirty="0"/>
              <a:t>  </a:t>
            </a:r>
            <a:r>
              <a:rPr lang="en-SG" dirty="0">
                <a:solidFill>
                  <a:srgbClr val="859900"/>
                </a:solidFill>
              </a:rPr>
              <a:t>return new </a:t>
            </a:r>
            <a:r>
              <a:rPr lang="en-SG" dirty="0"/>
              <a:t>Promise(</a:t>
            </a:r>
            <a:r>
              <a:rPr lang="en-SG" dirty="0">
                <a:solidFill>
                  <a:srgbClr val="268BD2"/>
                </a:solidFill>
              </a:rPr>
              <a:t>function</a:t>
            </a:r>
            <a:r>
              <a:rPr lang="en-SG" dirty="0"/>
              <a:t>(resolve, reject) {</a:t>
            </a:r>
            <a:br>
              <a:rPr lang="en-SG" dirty="0"/>
            </a:br>
            <a:r>
              <a:rPr lang="en-SG" dirty="0"/>
              <a:t>    </a:t>
            </a:r>
            <a:r>
              <a:rPr lang="en-SG" dirty="0" err="1">
                <a:solidFill>
                  <a:srgbClr val="B58900"/>
                </a:solidFill>
              </a:rPr>
              <a:t>setTimeout</a:t>
            </a:r>
            <a:r>
              <a:rPr lang="en-SG" dirty="0"/>
              <a:t>(</a:t>
            </a:r>
            <a:r>
              <a:rPr lang="en-SG" dirty="0">
                <a:solidFill>
                  <a:srgbClr val="268BD2"/>
                </a:solidFill>
              </a:rPr>
              <a:t>function</a:t>
            </a:r>
            <a:r>
              <a:rPr lang="en-SG" dirty="0"/>
              <a:t>() {</a:t>
            </a:r>
            <a:br>
              <a:rPr lang="en-SG" dirty="0"/>
            </a:br>
            <a:r>
              <a:rPr lang="en-SG" dirty="0"/>
              <a:t>      resolve(</a:t>
            </a:r>
            <a:r>
              <a:rPr lang="en-SG" dirty="0">
                <a:solidFill>
                  <a:srgbClr val="2AA198"/>
                </a:solidFill>
              </a:rPr>
              <a:t>"Response from API. Executed after 5 secs"</a:t>
            </a:r>
            <a:r>
              <a:rPr lang="en-SG" dirty="0"/>
              <a:t>);</a:t>
            </a:r>
            <a:br>
              <a:rPr lang="en-SG" dirty="0"/>
            </a:br>
            <a:r>
              <a:rPr lang="en-SG" dirty="0"/>
              <a:t>    }, </a:t>
            </a:r>
            <a:r>
              <a:rPr lang="en-SG" dirty="0">
                <a:solidFill>
                  <a:srgbClr val="D33682"/>
                </a:solidFill>
              </a:rPr>
              <a:t>5000</a:t>
            </a:r>
            <a:r>
              <a:rPr lang="en-SG" dirty="0"/>
              <a:t>);</a:t>
            </a:r>
            <a:br>
              <a:rPr lang="en-SG" dirty="0"/>
            </a:br>
            <a:r>
              <a:rPr lang="en-SG" dirty="0"/>
              <a:t>  });</a:t>
            </a:r>
            <a:br>
              <a:rPr lang="en-SG" dirty="0"/>
            </a:br>
            <a:r>
              <a:rPr lang="en-SG" dirty="0"/>
              <a:t>}</a:t>
            </a:r>
            <a:br>
              <a:rPr lang="en-SG" dirty="0"/>
            </a:br>
            <a:br>
              <a:rPr lang="en-SG" dirty="0"/>
            </a:br>
            <a:r>
              <a:rPr lang="en-SG" dirty="0"/>
              <a:t>async </a:t>
            </a:r>
            <a:r>
              <a:rPr lang="en-SG" dirty="0">
                <a:solidFill>
                  <a:srgbClr val="268BD2"/>
                </a:solidFill>
              </a:rPr>
              <a:t>function </a:t>
            </a:r>
            <a:r>
              <a:rPr lang="en-SG" dirty="0">
                <a:solidFill>
                  <a:srgbClr val="B58900"/>
                </a:solidFill>
              </a:rPr>
              <a:t>hello</a:t>
            </a:r>
            <a:r>
              <a:rPr lang="en-SG" dirty="0"/>
              <a:t>() {</a:t>
            </a:r>
            <a:br>
              <a:rPr lang="en-SG" dirty="0"/>
            </a:br>
            <a:r>
              <a:rPr lang="en-SG" dirty="0"/>
              <a:t>  </a:t>
            </a:r>
            <a:r>
              <a:rPr lang="en-SG" dirty="0">
                <a:solidFill>
                  <a:srgbClr val="859900"/>
                </a:solidFill>
              </a:rPr>
              <a:t>let </a:t>
            </a:r>
            <a:r>
              <a:rPr lang="en-SG" dirty="0">
                <a:solidFill>
                  <a:srgbClr val="268BD2"/>
                </a:solidFill>
              </a:rPr>
              <a:t>response </a:t>
            </a:r>
            <a:r>
              <a:rPr lang="en-SG" dirty="0"/>
              <a:t>= await </a:t>
            </a:r>
            <a:r>
              <a:rPr lang="en-SG" dirty="0" err="1">
                <a:solidFill>
                  <a:srgbClr val="B58900"/>
                </a:solidFill>
              </a:rPr>
              <a:t>getResponse</a:t>
            </a:r>
            <a:r>
              <a:rPr lang="en-SG" dirty="0"/>
              <a:t>();</a:t>
            </a:r>
            <a:br>
              <a:rPr lang="en-SG" dirty="0"/>
            </a:br>
            <a:r>
              <a:rPr lang="en-SG" dirty="0"/>
              <a:t>  </a:t>
            </a:r>
            <a:r>
              <a:rPr lang="en-SG" dirty="0">
                <a:solidFill>
                  <a:srgbClr val="859900"/>
                </a:solidFill>
              </a:rPr>
              <a:t>return </a:t>
            </a:r>
            <a:r>
              <a:rPr lang="en-SG" dirty="0">
                <a:solidFill>
                  <a:srgbClr val="268BD2"/>
                </a:solidFill>
              </a:rPr>
              <a:t>response</a:t>
            </a:r>
            <a:r>
              <a:rPr lang="en-SG" dirty="0"/>
              <a:t>;</a:t>
            </a:r>
            <a:br>
              <a:rPr lang="en-SG" dirty="0"/>
            </a:br>
            <a:r>
              <a:rPr lang="en-SG" dirty="0"/>
              <a:t>}</a:t>
            </a:r>
            <a:br>
              <a:rPr lang="en-SG" dirty="0"/>
            </a:br>
            <a:br>
              <a:rPr lang="en-SG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43618A-4E92-CC46-8D56-1BB0842E49A2}"/>
              </a:ext>
            </a:extLst>
          </p:cNvPr>
          <p:cNvSpPr/>
          <p:nvPr/>
        </p:nvSpPr>
        <p:spPr>
          <a:xfrm>
            <a:off x="6742766" y="267572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B58900"/>
                </a:solidFill>
              </a:rPr>
              <a:t>hello</a:t>
            </a:r>
            <a:r>
              <a:rPr lang="en-SG" dirty="0"/>
              <a:t>()</a:t>
            </a:r>
            <a:br>
              <a:rPr lang="en-SG" dirty="0"/>
            </a:br>
            <a:r>
              <a:rPr lang="en-SG" dirty="0"/>
              <a:t>  .</a:t>
            </a:r>
            <a:r>
              <a:rPr lang="en-SG" dirty="0">
                <a:solidFill>
                  <a:srgbClr val="B58900"/>
                </a:solidFill>
              </a:rPr>
              <a:t>then</a:t>
            </a:r>
            <a:r>
              <a:rPr lang="en-SG" dirty="0"/>
              <a:t>(</a:t>
            </a:r>
            <a:r>
              <a:rPr lang="en-SG" dirty="0">
                <a:solidFill>
                  <a:srgbClr val="268BD2"/>
                </a:solidFill>
              </a:rPr>
              <a:t>function</a:t>
            </a:r>
            <a:r>
              <a:rPr lang="en-SG" dirty="0"/>
              <a:t>(x) {</a:t>
            </a:r>
            <a:br>
              <a:rPr lang="en-SG" dirty="0"/>
            </a:br>
            <a:r>
              <a:rPr lang="en-SG" dirty="0"/>
              <a:t>    </a:t>
            </a:r>
            <a:r>
              <a:rPr lang="en-SG" dirty="0" err="1">
                <a:solidFill>
                  <a:srgbClr val="859900"/>
                </a:solidFill>
              </a:rPr>
              <a:t>console</a:t>
            </a:r>
            <a:r>
              <a:rPr lang="en-SG" dirty="0" err="1"/>
              <a:t>.</a:t>
            </a:r>
            <a:r>
              <a:rPr lang="en-SG" dirty="0" err="1">
                <a:solidFill>
                  <a:srgbClr val="B58900"/>
                </a:solidFill>
              </a:rPr>
              <a:t>log</a:t>
            </a:r>
            <a:r>
              <a:rPr lang="en-SG" dirty="0"/>
              <a:t>(x);</a:t>
            </a:r>
            <a:br>
              <a:rPr lang="en-SG" dirty="0"/>
            </a:br>
            <a:r>
              <a:rPr lang="en-SG" dirty="0"/>
              <a:t>  })</a:t>
            </a:r>
            <a:br>
              <a:rPr lang="en-SG" dirty="0"/>
            </a:br>
            <a:r>
              <a:rPr lang="en-SG" dirty="0"/>
              <a:t>  .</a:t>
            </a:r>
            <a:r>
              <a:rPr lang="en-SG" dirty="0">
                <a:solidFill>
                  <a:srgbClr val="B58900"/>
                </a:solidFill>
              </a:rPr>
              <a:t>catch</a:t>
            </a:r>
            <a:r>
              <a:rPr lang="en-SG" dirty="0"/>
              <a:t>(</a:t>
            </a:r>
            <a:r>
              <a:rPr lang="en-SG" dirty="0">
                <a:solidFill>
                  <a:srgbClr val="268BD2"/>
                </a:solidFill>
              </a:rPr>
              <a:t>function</a:t>
            </a:r>
            <a:r>
              <a:rPr lang="en-SG" dirty="0"/>
              <a:t>(x) {</a:t>
            </a:r>
            <a:br>
              <a:rPr lang="en-SG" dirty="0"/>
            </a:br>
            <a:r>
              <a:rPr lang="en-SG" dirty="0"/>
              <a:t>    </a:t>
            </a:r>
            <a:r>
              <a:rPr lang="en-SG" dirty="0" err="1">
                <a:solidFill>
                  <a:srgbClr val="859900"/>
                </a:solidFill>
              </a:rPr>
              <a:t>console</a:t>
            </a:r>
            <a:r>
              <a:rPr lang="en-SG" dirty="0" err="1"/>
              <a:t>.</a:t>
            </a:r>
            <a:r>
              <a:rPr lang="en-SG" dirty="0" err="1">
                <a:solidFill>
                  <a:srgbClr val="B58900"/>
                </a:solidFill>
              </a:rPr>
              <a:t>log</a:t>
            </a:r>
            <a:r>
              <a:rPr lang="en-SG" dirty="0"/>
              <a:t>(x);</a:t>
            </a:r>
            <a:br>
              <a:rPr lang="en-SG" dirty="0"/>
            </a:br>
            <a:r>
              <a:rPr lang="en-SG" dirty="0"/>
              <a:t>  });</a:t>
            </a:r>
            <a:br>
              <a:rPr lang="en-SG" dirty="0"/>
            </a:br>
            <a:r>
              <a:rPr lang="en-SG" dirty="0" err="1">
                <a:solidFill>
                  <a:srgbClr val="859900"/>
                </a:solidFill>
              </a:rPr>
              <a:t>console</a:t>
            </a:r>
            <a:r>
              <a:rPr lang="en-SG" dirty="0" err="1"/>
              <a:t>.</a:t>
            </a:r>
            <a:r>
              <a:rPr lang="en-SG" dirty="0" err="1">
                <a:solidFill>
                  <a:srgbClr val="B58900"/>
                </a:solidFill>
              </a:rPr>
              <a:t>log</a:t>
            </a:r>
            <a:r>
              <a:rPr lang="en-SG" dirty="0"/>
              <a:t>(</a:t>
            </a:r>
            <a:r>
              <a:rPr lang="en-SG" dirty="0">
                <a:solidFill>
                  <a:srgbClr val="2AA198"/>
                </a:solidFill>
              </a:rPr>
              <a:t>"</a:t>
            </a:r>
            <a:r>
              <a:rPr lang="en-SG" dirty="0" err="1">
                <a:solidFill>
                  <a:srgbClr val="2AA198"/>
                </a:solidFill>
              </a:rPr>
              <a:t>Im</a:t>
            </a:r>
            <a:r>
              <a:rPr lang="en-SG" dirty="0">
                <a:solidFill>
                  <a:srgbClr val="2AA198"/>
                </a:solidFill>
              </a:rPr>
              <a:t> executed before </a:t>
            </a:r>
            <a:r>
              <a:rPr lang="en-SG" dirty="0" err="1">
                <a:solidFill>
                  <a:srgbClr val="2AA198"/>
                </a:solidFill>
              </a:rPr>
              <a:t>getResponse</a:t>
            </a:r>
            <a:r>
              <a:rPr lang="en-SG" dirty="0">
                <a:solidFill>
                  <a:srgbClr val="2AA198"/>
                </a:solidFill>
              </a:rPr>
              <a:t>()"</a:t>
            </a:r>
            <a:r>
              <a:rPr lang="en-SG" dirty="0"/>
              <a:t>);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466981-72FC-4247-9C8A-216CDC30B116}"/>
              </a:ext>
            </a:extLst>
          </p:cNvPr>
          <p:cNvSpPr/>
          <p:nvPr/>
        </p:nvSpPr>
        <p:spPr>
          <a:xfrm>
            <a:off x="6742766" y="538067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~/Working/es6 is 📦 v1.0.0 via ⬢ v8.11.3 </a:t>
            </a:r>
          </a:p>
          <a:p>
            <a:r>
              <a:rPr lang="en-US" dirty="0"/>
              <a:t>➜ node </a:t>
            </a:r>
            <a:r>
              <a:rPr lang="en-US" dirty="0" err="1"/>
              <a:t>cons_let.js</a:t>
            </a:r>
            <a:endParaRPr lang="en-US" dirty="0"/>
          </a:p>
          <a:p>
            <a:r>
              <a:rPr lang="en-US" dirty="0" err="1"/>
              <a:t>Im</a:t>
            </a:r>
            <a:r>
              <a:rPr lang="en-US" dirty="0"/>
              <a:t> executed before </a:t>
            </a:r>
            <a:r>
              <a:rPr lang="en-US" dirty="0" err="1"/>
              <a:t>getResponse</a:t>
            </a:r>
            <a:r>
              <a:rPr lang="en-US" dirty="0"/>
              <a:t>()</a:t>
            </a:r>
          </a:p>
          <a:p>
            <a:r>
              <a:rPr lang="en-US" dirty="0"/>
              <a:t>Response from API. Executed after 5 secs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9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34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Promise vs Async / Await</a:t>
            </a:r>
            <a:br>
              <a:rPr lang="en-SG" dirty="0"/>
            </a:br>
            <a:br>
              <a:rPr lang="en-SG" dirty="0"/>
            </a:b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3464093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z="1050" smtClean="0"/>
              <a:pPr/>
              <a:t>35</a:t>
            </a:fld>
            <a:endParaRPr lang="en-US" sz="105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126" y="564804"/>
            <a:ext cx="9184685" cy="745212"/>
          </a:xfrm>
        </p:spPr>
        <p:txBody>
          <a:bodyPr/>
          <a:lstStyle/>
          <a:p>
            <a:r>
              <a:rPr lang="en-SG" b="1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299640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JavaScript Books (2019)</a:t>
            </a:r>
            <a:br>
              <a:rPr lang="en-SG" dirty="0"/>
            </a:br>
            <a:r>
              <a:rPr lang="en-SG" dirty="0"/>
              <a:t>BEGINNER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43E54-06FB-F74B-A6FB-4BAF85A9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91" y="2350972"/>
            <a:ext cx="2400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69257-698F-D645-9F5C-62F5E930A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495" y="2338272"/>
            <a:ext cx="2743200" cy="317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D086AD-CEA2-A241-837F-CCB0297D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599" y="2350972"/>
            <a:ext cx="25527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1F813-A004-FE48-AF4C-0175D976B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884" y="2338272"/>
            <a:ext cx="2413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92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JavaScript Books (2019)</a:t>
            </a:r>
            <a:br>
              <a:rPr lang="en-SG" dirty="0"/>
            </a:br>
            <a:r>
              <a:rPr lang="en-SG" b="1" dirty="0"/>
              <a:t>Intermediate/Advanced</a:t>
            </a:r>
            <a:br>
              <a:rPr lang="en-SG" b="1" dirty="0"/>
            </a:br>
            <a:br>
              <a:rPr lang="en-SG" dirty="0"/>
            </a:br>
            <a:br>
              <a:rPr lang="en-SG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344A8-6D20-514F-AF7F-01A682519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048" y="2831261"/>
            <a:ext cx="2400300" cy="316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CBC74B-3C51-9B4A-8890-3B2300C1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15" y="2854737"/>
            <a:ext cx="2221542" cy="3138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BA5974-3597-5D49-A28E-72029010D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5425" y="2854737"/>
            <a:ext cx="1966996" cy="313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7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JavaScript Books (2019)</a:t>
            </a:r>
            <a:br>
              <a:rPr lang="en-SG" dirty="0"/>
            </a:br>
            <a:r>
              <a:rPr lang="en-SG" b="1" dirty="0"/>
              <a:t>Intermediate/Advanced</a:t>
            </a:r>
            <a:br>
              <a:rPr lang="en-SG" b="1" dirty="0"/>
            </a:br>
            <a:br>
              <a:rPr lang="en-SG" dirty="0"/>
            </a:br>
            <a:br>
              <a:rPr lang="en-SG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CC533-B19C-C749-8115-B9DDAB36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01" y="2695755"/>
            <a:ext cx="2400300" cy="3162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13E0E-E420-1F46-B2D1-76F23CFC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62" y="2695755"/>
            <a:ext cx="210820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3978C6-0EA6-AD4F-97A8-E5C272E66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623" y="2699575"/>
            <a:ext cx="2413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3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Best JavaScript Books (2019)</a:t>
            </a:r>
            <a:br>
              <a:rPr lang="en-SG" dirty="0"/>
            </a:br>
            <a:r>
              <a:rPr lang="en-SG" b="1" dirty="0"/>
              <a:t>Intermediate/Advanced</a:t>
            </a:r>
            <a:br>
              <a:rPr lang="en-SG" b="1" dirty="0"/>
            </a:br>
            <a:br>
              <a:rPr lang="en-SG" dirty="0"/>
            </a:br>
            <a:br>
              <a:rPr lang="en-SG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1DE53-1F92-294F-ABD5-847F02E60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09" y="2699575"/>
            <a:ext cx="24384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6EF6C-1E05-1B46-A53C-B053E6943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702" y="2699575"/>
            <a:ext cx="2400300" cy="316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D6241-05AE-9341-9646-4468F8B31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96" y="2699575"/>
            <a:ext cx="2240861" cy="316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1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ES6?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4F751-A1F2-A742-B5A7-DCD6B9DE7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996125"/>
            <a:ext cx="2540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B9E6F-BD92-C048-8ACF-DF4D9C956FBC}"/>
              </a:ext>
            </a:extLst>
          </p:cNvPr>
          <p:cNvSpPr txBox="1"/>
          <p:nvPr/>
        </p:nvSpPr>
        <p:spPr>
          <a:xfrm>
            <a:off x="1552755" y="1741337"/>
            <a:ext cx="698739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JavaScript was created in May 1995 by </a:t>
            </a:r>
            <a:r>
              <a:rPr lang="en-SG" b="1" dirty="0">
                <a:hlinkClick r:id="rId3"/>
              </a:rPr>
              <a:t>Brendan Eich</a:t>
            </a:r>
            <a:r>
              <a:rPr lang="en-SG" dirty="0"/>
              <a:t> while at Netscape, reportedly in only </a:t>
            </a:r>
            <a:r>
              <a:rPr lang="en-SG" i="1" dirty="0"/>
              <a:t>10 days, </a:t>
            </a:r>
            <a:r>
              <a:rPr lang="en-SG" dirty="0"/>
              <a:t>renamed four months later to </a:t>
            </a:r>
            <a:r>
              <a:rPr lang="en-SG" i="1" dirty="0" err="1"/>
              <a:t>LiveScript</a:t>
            </a:r>
            <a:r>
              <a:rPr lang="en-SG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 dirty="0"/>
              <a:t>ECMAScript</a:t>
            </a:r>
            <a:r>
              <a:rPr lang="en-SG" dirty="0"/>
              <a:t> is name of the official standard with </a:t>
            </a:r>
            <a:r>
              <a:rPr lang="en-SG" i="1" dirty="0"/>
              <a:t>JavaScript</a:t>
            </a:r>
            <a:r>
              <a:rPr lang="en-SG" dirty="0"/>
              <a:t> 1997.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2000s we got </a:t>
            </a:r>
            <a:r>
              <a:rPr lang="en-SG" b="1" dirty="0"/>
              <a:t>ECMAScript 4 where the has many libraries like: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b="1" dirty="0"/>
              <a:t>jQuery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b="1" dirty="0"/>
              <a:t>Prototype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b="1" dirty="0"/>
              <a:t>Dojo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b="1" dirty="0" err="1"/>
              <a:t>Mootools</a:t>
            </a:r>
            <a:endParaRPr lang="en-S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ECMAScript 5 – Dec 2009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dirty="0"/>
              <a:t>JSON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dirty="0"/>
              <a:t>Array Prototype like map and </a:t>
            </a:r>
            <a:r>
              <a:rPr lang="en-SG" dirty="0" err="1"/>
              <a:t>forEach</a:t>
            </a:r>
            <a:endParaRPr lang="en-SG" dirty="0"/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dirty="0"/>
              <a:t>Method for listing properties (</a:t>
            </a:r>
            <a:r>
              <a:rPr lang="en-SG" dirty="0" err="1"/>
              <a:t>Object.keys</a:t>
            </a:r>
            <a:r>
              <a:rPr lang="en-SG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ECMAScript 6: The new hotness –</a:t>
            </a:r>
            <a:r>
              <a:rPr lang="en-SG" dirty="0"/>
              <a:t> 2013-2015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dirty="0"/>
              <a:t> </a:t>
            </a:r>
            <a:r>
              <a:rPr lang="en-SG" dirty="0" err="1"/>
              <a:t>Transpilers</a:t>
            </a:r>
            <a:r>
              <a:rPr lang="en-SG" dirty="0"/>
              <a:t> like </a:t>
            </a:r>
            <a:r>
              <a:rPr lang="en-SG" b="1" dirty="0">
                <a:hlinkClick r:id="rId4"/>
              </a:rPr>
              <a:t>Babel</a:t>
            </a:r>
            <a:r>
              <a:rPr lang="en-SG" dirty="0"/>
              <a:t> and </a:t>
            </a:r>
            <a:r>
              <a:rPr lang="en-SG" b="1" dirty="0">
                <a:hlinkClick r:id="rId5"/>
              </a:rPr>
              <a:t>Tracer</a:t>
            </a:r>
            <a:r>
              <a:rPr lang="en-SG" dirty="0"/>
              <a:t> let you compile a lot of ES6 down to valid ES5 for cross-browser compatibility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98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5587"/>
            <a:ext cx="12192000" cy="6858000"/>
          </a:xfrm>
        </p:spPr>
      </p:sp>
      <p:sp>
        <p:nvSpPr>
          <p:cNvPr id="6" name="Rectangle 5"/>
          <p:cNvSpPr/>
          <p:nvPr/>
        </p:nvSpPr>
        <p:spPr>
          <a:xfrm>
            <a:off x="304800" y="337751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40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5587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887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593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866899" y="2788863"/>
            <a:ext cx="6544070" cy="243392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pc="0" dirty="0">
                <a:solidFill>
                  <a:schemeClr val="bg1"/>
                </a:solidFill>
              </a:rPr>
              <a:t>THANK YOU.</a:t>
            </a:r>
            <a:endParaRPr lang="en-US" sz="4000" spc="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866900" y="1181100"/>
            <a:ext cx="790832" cy="79083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hape 3626"/>
          <p:cNvSpPr/>
          <p:nvPr/>
        </p:nvSpPr>
        <p:spPr>
          <a:xfrm>
            <a:off x="2122026" y="1448979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542536" y="856735"/>
            <a:ext cx="1439560" cy="1439560"/>
          </a:xfrm>
          <a:prstGeom prst="ellipse">
            <a:avLst/>
          </a:prstGeom>
          <a:noFill/>
          <a:ln w="635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3E1950-88EC-E948-91F1-35A87EE1D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889000"/>
            <a:ext cx="965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LET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EE136-9027-C244-B5F1-C136AD2485B5}"/>
              </a:ext>
            </a:extLst>
          </p:cNvPr>
          <p:cNvSpPr txBox="1"/>
          <p:nvPr/>
        </p:nvSpPr>
        <p:spPr>
          <a:xfrm>
            <a:off x="1424934" y="2070339"/>
            <a:ext cx="100999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let can be reassigned and take new value. It creates a mutable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let is the same as </a:t>
            </a:r>
            <a:r>
              <a:rPr lang="en-SG" sz="2800" dirty="0" err="1"/>
              <a:t>const</a:t>
            </a:r>
            <a:r>
              <a:rPr lang="en-SG" sz="2800" dirty="0"/>
              <a:t> in that both are blocked-scope. It means that the variable is only available within its scope.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55343-48A4-6E40-B7FF-DBC3CB2676F4}"/>
              </a:ext>
            </a:extLst>
          </p:cNvPr>
          <p:cNvSpPr/>
          <p:nvPr/>
        </p:nvSpPr>
        <p:spPr>
          <a:xfrm>
            <a:off x="1736785" y="40698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859900"/>
                </a:solidFill>
              </a:rPr>
              <a:t>var </a:t>
            </a:r>
            <a:r>
              <a:rPr lang="en-SG" i="1" dirty="0">
                <a:solidFill>
                  <a:srgbClr val="268BD2"/>
                </a:solidFill>
              </a:rPr>
              <a:t>a </a:t>
            </a:r>
            <a:r>
              <a:rPr lang="en-SG" dirty="0"/>
              <a:t>= </a:t>
            </a:r>
            <a:r>
              <a:rPr lang="en-SG" dirty="0">
                <a:solidFill>
                  <a:srgbClr val="2AA198"/>
                </a:solidFill>
              </a:rPr>
              <a:t>'car' </a:t>
            </a:r>
            <a:r>
              <a:rPr lang="en-SG" dirty="0"/>
              <a:t>;</a:t>
            </a:r>
            <a:br>
              <a:rPr lang="en-SG" dirty="0"/>
            </a:br>
            <a:r>
              <a:rPr lang="en-SG" dirty="0"/>
              <a:t>{</a:t>
            </a:r>
            <a:br>
              <a:rPr lang="en-SG" dirty="0"/>
            </a:br>
            <a:r>
              <a:rPr lang="en-SG" dirty="0"/>
              <a:t>  let </a:t>
            </a:r>
            <a:r>
              <a:rPr lang="en-SG" i="1" dirty="0">
                <a:solidFill>
                  <a:srgbClr val="268BD2"/>
                </a:solidFill>
              </a:rPr>
              <a:t>a </a:t>
            </a:r>
            <a:r>
              <a:rPr lang="en-SG" dirty="0"/>
              <a:t>= </a:t>
            </a:r>
            <a:r>
              <a:rPr lang="en-SG" dirty="0">
                <a:solidFill>
                  <a:srgbClr val="D33682"/>
                </a:solidFill>
              </a:rPr>
              <a:t>5</a:t>
            </a:r>
            <a:r>
              <a:rPr lang="en-SG" dirty="0"/>
              <a:t>;</a:t>
            </a:r>
            <a:br>
              <a:rPr lang="en-SG" dirty="0"/>
            </a:br>
            <a:r>
              <a:rPr lang="en-SG" dirty="0"/>
              <a:t>  </a:t>
            </a:r>
            <a:r>
              <a:rPr lang="en-SG" dirty="0" err="1">
                <a:solidFill>
                  <a:srgbClr val="859900"/>
                </a:solidFill>
              </a:rPr>
              <a:t>console</a:t>
            </a:r>
            <a:r>
              <a:rPr lang="en-SG" dirty="0" err="1"/>
              <a:t>.</a:t>
            </a:r>
            <a:r>
              <a:rPr lang="en-SG" dirty="0" err="1">
                <a:solidFill>
                  <a:srgbClr val="B58900"/>
                </a:solidFill>
              </a:rPr>
              <a:t>log</a:t>
            </a:r>
            <a:r>
              <a:rPr lang="en-SG" dirty="0"/>
              <a:t>(</a:t>
            </a:r>
            <a:r>
              <a:rPr lang="en-SG" i="1" dirty="0">
                <a:solidFill>
                  <a:srgbClr val="268BD2"/>
                </a:solidFill>
              </a:rPr>
              <a:t>a</a:t>
            </a:r>
            <a:r>
              <a:rPr lang="en-SG" dirty="0"/>
              <a:t>) </a:t>
            </a:r>
            <a:r>
              <a:rPr lang="en-SG" i="1" dirty="0">
                <a:solidFill>
                  <a:srgbClr val="93A1A1"/>
                </a:solidFill>
              </a:rPr>
              <a:t>// 5</a:t>
            </a:r>
            <a:br>
              <a:rPr lang="en-SG" i="1" dirty="0">
                <a:solidFill>
                  <a:srgbClr val="93A1A1"/>
                </a:solidFill>
              </a:rPr>
            </a:br>
            <a:r>
              <a:rPr lang="en-SG" dirty="0"/>
              <a:t>}</a:t>
            </a:r>
            <a:br>
              <a:rPr lang="en-SG" dirty="0"/>
            </a:br>
            <a:r>
              <a:rPr lang="en-SG" dirty="0" err="1">
                <a:solidFill>
                  <a:srgbClr val="859900"/>
                </a:solidFill>
              </a:rPr>
              <a:t>console</a:t>
            </a:r>
            <a:r>
              <a:rPr lang="en-SG" dirty="0" err="1"/>
              <a:t>.</a:t>
            </a:r>
            <a:r>
              <a:rPr lang="en-SG" dirty="0" err="1">
                <a:solidFill>
                  <a:srgbClr val="B58900"/>
                </a:solidFill>
              </a:rPr>
              <a:t>log</a:t>
            </a:r>
            <a:r>
              <a:rPr lang="en-SG" dirty="0"/>
              <a:t>(</a:t>
            </a:r>
            <a:r>
              <a:rPr lang="en-SG" i="1" dirty="0">
                <a:solidFill>
                  <a:srgbClr val="268BD2"/>
                </a:solidFill>
              </a:rPr>
              <a:t>a</a:t>
            </a:r>
            <a:r>
              <a:rPr lang="en-SG" dirty="0"/>
              <a:t>) </a:t>
            </a:r>
            <a:r>
              <a:rPr lang="en-SG" i="1" dirty="0">
                <a:solidFill>
                  <a:srgbClr val="93A1A1"/>
                </a:solidFill>
              </a:rPr>
              <a:t>// car</a:t>
            </a:r>
            <a:br>
              <a:rPr lang="en-SG" i="1" dirty="0">
                <a:solidFill>
                  <a:srgbClr val="93A1A1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56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LET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255343-48A4-6E40-B7FF-DBC3CB2676F4}"/>
              </a:ext>
            </a:extLst>
          </p:cNvPr>
          <p:cNvSpPr/>
          <p:nvPr/>
        </p:nvSpPr>
        <p:spPr>
          <a:xfrm>
            <a:off x="1667773" y="1878704"/>
            <a:ext cx="663083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>
                <a:solidFill>
                  <a:srgbClr val="859900"/>
                </a:solidFill>
              </a:rPr>
              <a:t>var </a:t>
            </a:r>
            <a:r>
              <a:rPr lang="en-SG" sz="3600" i="1" dirty="0">
                <a:solidFill>
                  <a:srgbClr val="268BD2"/>
                </a:solidFill>
              </a:rPr>
              <a:t>a </a:t>
            </a:r>
            <a:r>
              <a:rPr lang="en-SG" sz="3600" dirty="0"/>
              <a:t>= </a:t>
            </a:r>
            <a:r>
              <a:rPr lang="en-SG" sz="3600" dirty="0">
                <a:solidFill>
                  <a:srgbClr val="2AA198"/>
                </a:solidFill>
              </a:rPr>
              <a:t>'car' </a:t>
            </a:r>
            <a:r>
              <a:rPr lang="en-SG" sz="3600" dirty="0"/>
              <a:t>;</a:t>
            </a:r>
            <a:br>
              <a:rPr lang="en-SG" sz="3600" dirty="0"/>
            </a:br>
            <a:r>
              <a:rPr lang="en-SG" sz="3600" dirty="0"/>
              <a:t>{</a:t>
            </a:r>
            <a:br>
              <a:rPr lang="en-SG" sz="3600" dirty="0"/>
            </a:br>
            <a:r>
              <a:rPr lang="en-SG" sz="3600" dirty="0"/>
              <a:t>  let </a:t>
            </a:r>
            <a:r>
              <a:rPr lang="en-SG" sz="3600" i="1" dirty="0">
                <a:solidFill>
                  <a:srgbClr val="268BD2"/>
                </a:solidFill>
              </a:rPr>
              <a:t>a </a:t>
            </a:r>
            <a:r>
              <a:rPr lang="en-SG" sz="3600" dirty="0"/>
              <a:t>= </a:t>
            </a:r>
            <a:r>
              <a:rPr lang="en-SG" sz="3600" dirty="0">
                <a:solidFill>
                  <a:srgbClr val="D33682"/>
                </a:solidFill>
              </a:rPr>
              <a:t>5</a:t>
            </a:r>
            <a:r>
              <a:rPr lang="en-SG" sz="3600" dirty="0"/>
              <a:t>;</a:t>
            </a:r>
            <a:br>
              <a:rPr lang="en-SG" sz="3600" dirty="0"/>
            </a:br>
            <a:r>
              <a:rPr lang="en-SG" sz="3600" dirty="0"/>
              <a:t>  </a:t>
            </a: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i="1" dirty="0">
                <a:solidFill>
                  <a:srgbClr val="268BD2"/>
                </a:solidFill>
              </a:rPr>
              <a:t>a</a:t>
            </a:r>
            <a:r>
              <a:rPr lang="en-SG" sz="3600" dirty="0"/>
              <a:t>) </a:t>
            </a:r>
            <a:r>
              <a:rPr lang="en-SG" sz="3600" i="1" dirty="0">
                <a:solidFill>
                  <a:srgbClr val="93A1A1"/>
                </a:solidFill>
              </a:rPr>
              <a:t>// 5</a:t>
            </a:r>
            <a:br>
              <a:rPr lang="en-SG" sz="3600" i="1" dirty="0">
                <a:solidFill>
                  <a:srgbClr val="93A1A1"/>
                </a:solidFill>
              </a:rPr>
            </a:br>
            <a:r>
              <a:rPr lang="en-SG" sz="3600" dirty="0"/>
              <a:t>}</a:t>
            </a:r>
            <a:br>
              <a:rPr lang="en-SG" sz="3600" dirty="0"/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i="1" dirty="0">
                <a:solidFill>
                  <a:srgbClr val="268BD2"/>
                </a:solidFill>
              </a:rPr>
              <a:t>a</a:t>
            </a:r>
            <a:r>
              <a:rPr lang="en-SG" sz="3600" dirty="0"/>
              <a:t>) </a:t>
            </a:r>
            <a:r>
              <a:rPr lang="en-SG" sz="3600" i="1" dirty="0">
                <a:solidFill>
                  <a:srgbClr val="93A1A1"/>
                </a:solidFill>
              </a:rPr>
              <a:t>// car</a:t>
            </a:r>
            <a:br>
              <a:rPr lang="en-SG" sz="3600" i="1" dirty="0">
                <a:solidFill>
                  <a:srgbClr val="93A1A1"/>
                </a:solidFill>
              </a:rPr>
            </a:b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D47D65-959A-254D-9E4C-BCB42691E7BC}"/>
              </a:ext>
            </a:extLst>
          </p:cNvPr>
          <p:cNvSpPr/>
          <p:nvPr/>
        </p:nvSpPr>
        <p:spPr>
          <a:xfrm>
            <a:off x="6096000" y="208362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2400" dirty="0">
                <a:solidFill>
                  <a:srgbClr val="859900"/>
                </a:solidFill>
              </a:rPr>
              <a:t>for 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859900"/>
                </a:solidFill>
              </a:rPr>
              <a:t>var </a:t>
            </a:r>
            <a:r>
              <a:rPr lang="en-SG" sz="2400" i="1" dirty="0" err="1">
                <a:solidFill>
                  <a:srgbClr val="268BD2"/>
                </a:solidFill>
              </a:rPr>
              <a:t>i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D33682"/>
                </a:solidFill>
              </a:rPr>
              <a:t>1</a:t>
            </a:r>
            <a:r>
              <a:rPr lang="en-SG" sz="2400" dirty="0"/>
              <a:t>; </a:t>
            </a:r>
            <a:r>
              <a:rPr lang="en-SG" sz="2400" i="1" dirty="0" err="1">
                <a:solidFill>
                  <a:srgbClr val="268BD2"/>
                </a:solidFill>
              </a:rPr>
              <a:t>i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&lt; </a:t>
            </a:r>
            <a:r>
              <a:rPr lang="en-SG" sz="2400" dirty="0">
                <a:solidFill>
                  <a:srgbClr val="D33682"/>
                </a:solidFill>
              </a:rPr>
              <a:t>5</a:t>
            </a:r>
            <a:r>
              <a:rPr lang="en-SG" sz="2400" dirty="0"/>
              <a:t>; </a:t>
            </a:r>
            <a:r>
              <a:rPr lang="en-SG" sz="2400" i="1" dirty="0" err="1">
                <a:solidFill>
                  <a:srgbClr val="268BD2"/>
                </a:solidFill>
              </a:rPr>
              <a:t>i</a:t>
            </a:r>
            <a:r>
              <a:rPr lang="en-SG" sz="2400" dirty="0"/>
              <a:t>++){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>
                <a:solidFill>
                  <a:srgbClr val="B58900"/>
                </a:solidFill>
              </a:rPr>
              <a:t>setTimeout</a:t>
            </a:r>
            <a:r>
              <a:rPr lang="en-SG" sz="2400" dirty="0"/>
              <a:t>(() =&gt; { </a:t>
            </a: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.log</a:t>
            </a:r>
            <a:r>
              <a:rPr lang="en-SG" sz="2400" dirty="0"/>
              <a:t>(</a:t>
            </a:r>
            <a:r>
              <a:rPr lang="en-SG" sz="2400" i="1" dirty="0" err="1">
                <a:solidFill>
                  <a:srgbClr val="268BD2"/>
                </a:solidFill>
              </a:rPr>
              <a:t>i</a:t>
            </a:r>
            <a:r>
              <a:rPr lang="en-SG" sz="2400" dirty="0"/>
              <a:t>); }, </a:t>
            </a:r>
            <a:r>
              <a:rPr lang="en-SG" sz="2400" dirty="0">
                <a:solidFill>
                  <a:srgbClr val="D33682"/>
                </a:solidFill>
              </a:rPr>
              <a:t>1000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/>
              <a:t>}</a:t>
            </a:r>
            <a:br>
              <a:rPr lang="en-SG" sz="2400" dirty="0"/>
            </a:b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229DC-F1FE-B144-B0A0-24D5C1C04A97}"/>
              </a:ext>
            </a:extLst>
          </p:cNvPr>
          <p:cNvSpPr/>
          <p:nvPr/>
        </p:nvSpPr>
        <p:spPr>
          <a:xfrm>
            <a:off x="6179387" y="355082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5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1108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CONST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27FBE3-766E-9B47-A652-36CAD0B8D724}"/>
              </a:ext>
            </a:extLst>
          </p:cNvPr>
          <p:cNvSpPr/>
          <p:nvPr/>
        </p:nvSpPr>
        <p:spPr>
          <a:xfrm>
            <a:off x="1866900" y="3725834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sz="3200" dirty="0" err="1">
                <a:solidFill>
                  <a:srgbClr val="859900"/>
                </a:solidFill>
              </a:rPr>
              <a:t>const</a:t>
            </a:r>
            <a:r>
              <a:rPr lang="en-SG" sz="3200" dirty="0">
                <a:solidFill>
                  <a:srgbClr val="859900"/>
                </a:solidFill>
              </a:rPr>
              <a:t> </a:t>
            </a:r>
            <a:r>
              <a:rPr lang="en-SG" sz="3200" i="1" dirty="0">
                <a:solidFill>
                  <a:srgbClr val="268BD2"/>
                </a:solidFill>
              </a:rPr>
              <a:t>c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2AA198"/>
                </a:solidFill>
              </a:rPr>
              <a:t>"tree"</a:t>
            </a:r>
            <a:r>
              <a:rPr lang="en-SG" sz="3200" dirty="0"/>
              <a:t>;</a:t>
            </a:r>
            <a:br>
              <a:rPr lang="en-SG" sz="3200" dirty="0"/>
            </a:br>
            <a:r>
              <a:rPr lang="en-SG" sz="3200" dirty="0" err="1">
                <a:solidFill>
                  <a:srgbClr val="859900"/>
                </a:solidFill>
              </a:rPr>
              <a:t>console</a:t>
            </a:r>
            <a:r>
              <a:rPr lang="en-SG" sz="3200" dirty="0" err="1"/>
              <a:t>.</a:t>
            </a:r>
            <a:r>
              <a:rPr lang="en-SG" sz="3200" dirty="0" err="1">
                <a:solidFill>
                  <a:srgbClr val="B58900"/>
                </a:solidFill>
              </a:rPr>
              <a:t>log</a:t>
            </a:r>
            <a:r>
              <a:rPr lang="en-SG" sz="3200" dirty="0"/>
              <a:t>(</a:t>
            </a:r>
            <a:r>
              <a:rPr lang="en-SG" sz="3200" i="1" dirty="0">
                <a:solidFill>
                  <a:srgbClr val="268BD2"/>
                </a:solidFill>
              </a:rPr>
              <a:t>c</a:t>
            </a:r>
            <a:r>
              <a:rPr lang="en-SG" sz="3200" dirty="0"/>
              <a:t>);  </a:t>
            </a:r>
            <a:r>
              <a:rPr lang="en-SG" sz="3200" i="1" dirty="0">
                <a:solidFill>
                  <a:srgbClr val="93A1A1"/>
                </a:solidFill>
              </a:rPr>
              <a:t>// tree</a:t>
            </a:r>
            <a:br>
              <a:rPr lang="en-SG" sz="3200" i="1" dirty="0">
                <a:solidFill>
                  <a:srgbClr val="93A1A1"/>
                </a:solidFill>
              </a:rPr>
            </a:br>
            <a:r>
              <a:rPr lang="en-SG" sz="3200" i="1" dirty="0">
                <a:solidFill>
                  <a:srgbClr val="268BD2"/>
                </a:solidFill>
              </a:rPr>
              <a:t>c </a:t>
            </a:r>
            <a:r>
              <a:rPr lang="en-SG" sz="3200" dirty="0"/>
              <a:t>= </a:t>
            </a:r>
            <a:r>
              <a:rPr lang="en-SG" sz="3200" dirty="0">
                <a:solidFill>
                  <a:srgbClr val="D33682"/>
                </a:solidFill>
              </a:rPr>
              <a:t>46</a:t>
            </a:r>
            <a:r>
              <a:rPr lang="en-SG" sz="3200" dirty="0"/>
              <a:t>;  </a:t>
            </a:r>
            <a:r>
              <a:rPr lang="en-SG" sz="3200" i="1" dirty="0">
                <a:solidFill>
                  <a:srgbClr val="93A1A1"/>
                </a:solidFill>
              </a:rPr>
              <a:t>// </a:t>
            </a:r>
            <a:r>
              <a:rPr lang="en-SG" sz="3200" i="1" dirty="0" err="1">
                <a:solidFill>
                  <a:srgbClr val="93A1A1"/>
                </a:solidFill>
              </a:rPr>
              <a:t>TypeError</a:t>
            </a:r>
            <a:r>
              <a:rPr lang="en-SG" sz="3200" i="1" dirty="0">
                <a:solidFill>
                  <a:srgbClr val="93A1A1"/>
                </a:solidFill>
              </a:rPr>
              <a:t>!</a:t>
            </a:r>
            <a:br>
              <a:rPr lang="en-SG" sz="3200" i="1" dirty="0">
                <a:solidFill>
                  <a:srgbClr val="93A1A1"/>
                </a:solidFill>
              </a:rPr>
            </a:b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685025" y="2178060"/>
            <a:ext cx="94430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>
                <a:latin typeface="medium-content-serif-font"/>
              </a:rPr>
              <a:t> it just let other developers know that it was a constant and shouldn't be changed.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20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CONST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702278" y="1741337"/>
            <a:ext cx="9443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 err="1"/>
              <a:t>const</a:t>
            </a:r>
            <a:r>
              <a:rPr lang="en-SG" sz="2400" dirty="0"/>
              <a:t> doesn't make the variable immutable,</a:t>
            </a:r>
            <a:endParaRPr lang="en-US" sz="3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6BB69B-E9CB-FA4F-907A-C472501D66EF}"/>
              </a:ext>
            </a:extLst>
          </p:cNvPr>
          <p:cNvSpPr/>
          <p:nvPr/>
        </p:nvSpPr>
        <p:spPr>
          <a:xfrm>
            <a:off x="1702277" y="2757441"/>
            <a:ext cx="990887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/>
              <a:t>{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>
                <a:solidFill>
                  <a:srgbClr val="859900"/>
                </a:solidFill>
              </a:rPr>
              <a:t>const</a:t>
            </a:r>
            <a:r>
              <a:rPr lang="en-SG" sz="2400" dirty="0">
                <a:solidFill>
                  <a:srgbClr val="859900"/>
                </a:solidFill>
              </a:rPr>
              <a:t> </a:t>
            </a:r>
            <a:r>
              <a:rPr lang="en-SG" sz="2400" i="1" dirty="0">
                <a:solidFill>
                  <a:srgbClr val="268BD2"/>
                </a:solidFill>
              </a:rPr>
              <a:t>d </a:t>
            </a:r>
            <a:r>
              <a:rPr lang="en-SG" sz="2400" dirty="0"/>
              <a:t>= [</a:t>
            </a:r>
            <a:r>
              <a:rPr lang="en-SG" sz="2400" dirty="0">
                <a:solidFill>
                  <a:srgbClr val="D33682"/>
                </a:solidFill>
              </a:rPr>
              <a:t>1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D33682"/>
                </a:solidFill>
              </a:rPr>
              <a:t>2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D33682"/>
                </a:solidFill>
              </a:rPr>
              <a:t>3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D33682"/>
                </a:solidFill>
              </a:rPr>
              <a:t>4</a:t>
            </a:r>
            <a:r>
              <a:rPr lang="en-SG" sz="2400" dirty="0"/>
              <a:t>];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>
                <a:solidFill>
                  <a:srgbClr val="859900"/>
                </a:solidFill>
              </a:rPr>
              <a:t>const</a:t>
            </a:r>
            <a:r>
              <a:rPr lang="en-SG" sz="2400" dirty="0">
                <a:solidFill>
                  <a:srgbClr val="859900"/>
                </a:solidFill>
              </a:rPr>
              <a:t> </a:t>
            </a:r>
            <a:r>
              <a:rPr lang="en-SG" sz="2400" i="1" dirty="0" err="1">
                <a:solidFill>
                  <a:srgbClr val="268BD2"/>
                </a:solidFill>
              </a:rPr>
              <a:t>dave</a:t>
            </a:r>
            <a:r>
              <a:rPr lang="en-SG" sz="2400" i="1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{ </a:t>
            </a:r>
            <a:r>
              <a:rPr lang="en-SG" sz="2400" dirty="0">
                <a:solidFill>
                  <a:srgbClr val="268BD2"/>
                </a:solidFill>
              </a:rPr>
              <a:t>name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2AA198"/>
                </a:solidFill>
              </a:rPr>
              <a:t>'David Jones'</a:t>
            </a:r>
            <a:r>
              <a:rPr lang="en-SG" sz="2400" dirty="0"/>
              <a:t>, </a:t>
            </a:r>
            <a:r>
              <a:rPr lang="en-SG" sz="2400" dirty="0">
                <a:solidFill>
                  <a:srgbClr val="268BD2"/>
                </a:solidFill>
              </a:rPr>
              <a:t>age</a:t>
            </a:r>
            <a:r>
              <a:rPr lang="en-SG" sz="2400" dirty="0"/>
              <a:t>: </a:t>
            </a:r>
            <a:r>
              <a:rPr lang="en-SG" sz="2400" dirty="0">
                <a:solidFill>
                  <a:srgbClr val="D33682"/>
                </a:solidFill>
              </a:rPr>
              <a:t>32</a:t>
            </a:r>
            <a:r>
              <a:rPr lang="en-SG" sz="2400" dirty="0"/>
              <a:t>};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i="1" dirty="0" err="1">
                <a:solidFill>
                  <a:srgbClr val="268BD2"/>
                </a:solidFill>
              </a:rPr>
              <a:t>d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push</a:t>
            </a:r>
            <a:r>
              <a:rPr lang="en-SG" sz="2400" dirty="0"/>
              <a:t>(</a:t>
            </a:r>
            <a:r>
              <a:rPr lang="en-SG" sz="2400" dirty="0">
                <a:solidFill>
                  <a:srgbClr val="D33682"/>
                </a:solidFill>
              </a:rPr>
              <a:t>5</a:t>
            </a:r>
            <a:r>
              <a:rPr lang="en-SG" sz="2400" dirty="0"/>
              <a:t>);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i="1" dirty="0" err="1">
                <a:solidFill>
                  <a:srgbClr val="268BD2"/>
                </a:solidFill>
              </a:rPr>
              <a:t>dave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268BD2"/>
                </a:solidFill>
              </a:rPr>
              <a:t>job</a:t>
            </a:r>
            <a:r>
              <a:rPr lang="en-SG" sz="2400" dirty="0">
                <a:solidFill>
                  <a:srgbClr val="268BD2"/>
                </a:solidFill>
              </a:rPr>
              <a:t> </a:t>
            </a:r>
            <a:r>
              <a:rPr lang="en-SG" sz="2400" dirty="0"/>
              <a:t>= </a:t>
            </a:r>
            <a:r>
              <a:rPr lang="en-SG" sz="2400" dirty="0">
                <a:solidFill>
                  <a:srgbClr val="2AA198"/>
                </a:solidFill>
              </a:rPr>
              <a:t>"salesman"</a:t>
            </a:r>
            <a:r>
              <a:rPr lang="en-SG" sz="2400" dirty="0"/>
              <a:t>;</a:t>
            </a:r>
            <a:br>
              <a:rPr lang="en-SG" sz="2400" dirty="0"/>
            </a:br>
            <a:r>
              <a:rPr lang="en-SG" sz="2400" dirty="0"/>
              <a:t>  </a:t>
            </a: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>
                <a:solidFill>
                  <a:srgbClr val="268BD2"/>
                </a:solidFill>
              </a:rPr>
              <a:t>d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[1, 2, 3, 4, 5]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i="1" dirty="0">
                <a:solidFill>
                  <a:srgbClr val="93A1A1"/>
                </a:solidFill>
              </a:rPr>
              <a:t>  </a:t>
            </a:r>
            <a:r>
              <a:rPr lang="en-SG" sz="2400" dirty="0" err="1">
                <a:solidFill>
                  <a:srgbClr val="859900"/>
                </a:solidFill>
              </a:rPr>
              <a:t>console</a:t>
            </a:r>
            <a:r>
              <a:rPr lang="en-SG" sz="2400" dirty="0" err="1"/>
              <a:t>.</a:t>
            </a:r>
            <a:r>
              <a:rPr lang="en-SG" sz="2400" dirty="0" err="1">
                <a:solidFill>
                  <a:srgbClr val="B58900"/>
                </a:solidFill>
              </a:rPr>
              <a:t>log</a:t>
            </a:r>
            <a:r>
              <a:rPr lang="en-SG" sz="2400" dirty="0"/>
              <a:t>(</a:t>
            </a:r>
            <a:r>
              <a:rPr lang="en-SG" sz="2400" i="1" dirty="0" err="1">
                <a:solidFill>
                  <a:srgbClr val="268BD2"/>
                </a:solidFill>
              </a:rPr>
              <a:t>dave</a:t>
            </a:r>
            <a:r>
              <a:rPr lang="en-SG" sz="2400" dirty="0"/>
              <a:t>);  </a:t>
            </a:r>
            <a:r>
              <a:rPr lang="en-SG" sz="2400" i="1" dirty="0">
                <a:solidFill>
                  <a:srgbClr val="93A1A1"/>
                </a:solidFill>
              </a:rPr>
              <a:t>// { age: 32, job: "salesman", name: 'David Jones'}</a:t>
            </a:r>
            <a:br>
              <a:rPr lang="en-SG" sz="2400" i="1" dirty="0">
                <a:solidFill>
                  <a:srgbClr val="93A1A1"/>
                </a:solidFill>
              </a:rPr>
            </a:br>
            <a:r>
              <a:rPr lang="en-SG" sz="2400" dirty="0"/>
              <a:t>}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28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SPREAD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6309D-89DD-B241-B590-859781029844}"/>
              </a:ext>
            </a:extLst>
          </p:cNvPr>
          <p:cNvSpPr/>
          <p:nvPr/>
        </p:nvSpPr>
        <p:spPr>
          <a:xfrm>
            <a:off x="1702278" y="1741337"/>
            <a:ext cx="944304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800" dirty="0"/>
              <a:t>ES6 introduces the </a:t>
            </a:r>
            <a:r>
              <a:rPr lang="en-SG" sz="4800" dirty="0"/>
              <a:t>...</a:t>
            </a:r>
            <a:r>
              <a:rPr lang="en-SG" sz="2800" dirty="0"/>
              <a:t> operator, which is referred to as the ‘spread operator’. </a:t>
            </a:r>
            <a:endParaRPr lang="en-US" sz="4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719B04-71AA-1440-92D5-DAFDA3564360}"/>
              </a:ext>
            </a:extLst>
          </p:cNvPr>
          <p:cNvSpPr/>
          <p:nvPr/>
        </p:nvSpPr>
        <p:spPr>
          <a:xfrm>
            <a:off x="1702278" y="3254615"/>
            <a:ext cx="9684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600" dirty="0"/>
              <a:t>let </a:t>
            </a:r>
            <a:r>
              <a:rPr lang="en-SG" sz="3600" i="1" dirty="0">
                <a:solidFill>
                  <a:srgbClr val="268BD2"/>
                </a:solidFill>
              </a:rPr>
              <a:t>a </a:t>
            </a:r>
            <a:r>
              <a:rPr lang="en-SG" sz="3600" dirty="0"/>
              <a:t>= [</a:t>
            </a:r>
            <a:r>
              <a:rPr lang="en-SG" sz="3600" dirty="0">
                <a:solidFill>
                  <a:srgbClr val="D33682"/>
                </a:solidFill>
              </a:rPr>
              <a:t>3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D33682"/>
                </a:solidFill>
              </a:rPr>
              <a:t>4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D33682"/>
                </a:solidFill>
              </a:rPr>
              <a:t>5</a:t>
            </a:r>
            <a:r>
              <a:rPr lang="en-SG" sz="3600" dirty="0"/>
              <a:t>];</a:t>
            </a:r>
            <a:br>
              <a:rPr lang="en-SG" sz="3600" dirty="0"/>
            </a:br>
            <a:r>
              <a:rPr lang="en-SG" sz="3600" dirty="0">
                <a:solidFill>
                  <a:srgbClr val="859900"/>
                </a:solidFill>
              </a:rPr>
              <a:t>let </a:t>
            </a:r>
            <a:r>
              <a:rPr lang="en-SG" sz="3600" i="1" dirty="0">
                <a:solidFill>
                  <a:srgbClr val="268BD2"/>
                </a:solidFill>
              </a:rPr>
              <a:t>b </a:t>
            </a:r>
            <a:r>
              <a:rPr lang="en-SG" sz="3600" dirty="0"/>
              <a:t>= [</a:t>
            </a:r>
            <a:r>
              <a:rPr lang="en-SG" sz="3600" dirty="0">
                <a:solidFill>
                  <a:srgbClr val="D33682"/>
                </a:solidFill>
              </a:rPr>
              <a:t>1</a:t>
            </a:r>
            <a:r>
              <a:rPr lang="en-SG" sz="3600" dirty="0"/>
              <a:t>, </a:t>
            </a:r>
            <a:r>
              <a:rPr lang="en-SG" sz="3600" dirty="0">
                <a:solidFill>
                  <a:srgbClr val="D33682"/>
                </a:solidFill>
              </a:rPr>
              <a:t>2</a:t>
            </a:r>
            <a:r>
              <a:rPr lang="en-SG" sz="3600" dirty="0"/>
              <a:t>, ...a, </a:t>
            </a:r>
            <a:r>
              <a:rPr lang="en-SG" sz="3600" dirty="0">
                <a:solidFill>
                  <a:srgbClr val="D33682"/>
                </a:solidFill>
              </a:rPr>
              <a:t>6</a:t>
            </a:r>
            <a:r>
              <a:rPr lang="en-SG" sz="3600" dirty="0"/>
              <a:t>];</a:t>
            </a:r>
            <a:br>
              <a:rPr lang="en-SG" sz="3600" dirty="0"/>
            </a:br>
            <a:r>
              <a:rPr lang="en-SG" sz="3600" dirty="0" err="1">
                <a:solidFill>
                  <a:srgbClr val="859900"/>
                </a:solidFill>
              </a:rPr>
              <a:t>console</a:t>
            </a:r>
            <a:r>
              <a:rPr lang="en-SG" sz="3600" dirty="0" err="1"/>
              <a:t>.</a:t>
            </a:r>
            <a:r>
              <a:rPr lang="en-SG" sz="3600" dirty="0" err="1">
                <a:solidFill>
                  <a:srgbClr val="B58900"/>
                </a:solidFill>
              </a:rPr>
              <a:t>log</a:t>
            </a:r>
            <a:r>
              <a:rPr lang="en-SG" sz="3600" dirty="0"/>
              <a:t>(</a:t>
            </a:r>
            <a:r>
              <a:rPr lang="en-SG" sz="3600" i="1" dirty="0">
                <a:solidFill>
                  <a:srgbClr val="268BD2"/>
                </a:solidFill>
              </a:rPr>
              <a:t>b</a:t>
            </a:r>
            <a:r>
              <a:rPr lang="en-SG" sz="3600" dirty="0"/>
              <a:t>);  </a:t>
            </a:r>
            <a:r>
              <a:rPr lang="en-SG" sz="3600" i="1" dirty="0">
                <a:solidFill>
                  <a:srgbClr val="93A1A1"/>
                </a:solidFill>
              </a:rPr>
              <a:t>// [1, 2, 3, 4, 5, 6]</a:t>
            </a:r>
            <a:br>
              <a:rPr lang="en-SG" sz="3600" i="1" dirty="0">
                <a:solidFill>
                  <a:srgbClr val="93A1A1"/>
                </a:solidFill>
              </a:rPr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57612376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2697</TotalTime>
  <Words>921</Words>
  <Application>Microsoft Macintosh PowerPoint</Application>
  <PresentationFormat>Widescreen</PresentationFormat>
  <Paragraphs>177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Calibri</vt:lpstr>
      <vt:lpstr>medium-content-serif-font</vt:lpstr>
      <vt:lpstr>Montserrat</vt:lpstr>
      <vt:lpstr>Montserrat Medium</vt:lpstr>
      <vt:lpstr>Montserrat-Bold</vt:lpstr>
      <vt:lpstr>Open Sans</vt:lpstr>
      <vt:lpstr>B&amp;D-Powerpoint Template_16x9</vt:lpstr>
      <vt:lpstr>PowerPoint Presentation</vt:lpstr>
      <vt:lpstr> TIMELINE.</vt:lpstr>
      <vt:lpstr>PowerPoint Presentation</vt:lpstr>
      <vt:lpstr>WHAT IS ES6?</vt:lpstr>
      <vt:lpstr>LET</vt:lpstr>
      <vt:lpstr>LET</vt:lpstr>
      <vt:lpstr>CONST</vt:lpstr>
      <vt:lpstr>CONST</vt:lpstr>
      <vt:lpstr>SPREAD</vt:lpstr>
      <vt:lpstr>SPREAD</vt:lpstr>
      <vt:lpstr>SPREAD</vt:lpstr>
      <vt:lpstr>SPREAD - gathering variables</vt:lpstr>
      <vt:lpstr>DEFAULT PARAMETERS</vt:lpstr>
      <vt:lpstr>DEFAULT PARAMETERS – FUNCTIONS or Expressions</vt:lpstr>
      <vt:lpstr>Destructuring  </vt:lpstr>
      <vt:lpstr>Destructuring  </vt:lpstr>
      <vt:lpstr>Destructuring  </vt:lpstr>
      <vt:lpstr>Destructuring  </vt:lpstr>
      <vt:lpstr>Object Literals and Concise Parameters  </vt:lpstr>
      <vt:lpstr>Object Literals and Concise Parameters  </vt:lpstr>
      <vt:lpstr>Object Literals and Concise Parameters  </vt:lpstr>
      <vt:lpstr>Dynamic Property Names  </vt:lpstr>
      <vt:lpstr>Arrow Functions  </vt:lpstr>
      <vt:lpstr>Arrow Functions  </vt:lpstr>
      <vt:lpstr>Arrow Functions  </vt:lpstr>
      <vt:lpstr>Arrow Functions – Fix This  </vt:lpstr>
      <vt:lpstr>Arrow Functions –for … of Loops    </vt:lpstr>
      <vt:lpstr>Template Literals  </vt:lpstr>
      <vt:lpstr>Multi-line String in ES6  </vt:lpstr>
      <vt:lpstr>Promises trong ES6</vt:lpstr>
      <vt:lpstr>Promises trong ES6</vt:lpstr>
      <vt:lpstr>Async / Await  </vt:lpstr>
      <vt:lpstr>Async / Await  </vt:lpstr>
      <vt:lpstr>Promise vs Async / Await  </vt:lpstr>
      <vt:lpstr>Best practices</vt:lpstr>
      <vt:lpstr>Best JavaScript Books (2019) BEGINNER</vt:lpstr>
      <vt:lpstr>Best JavaScript Books (2019) Intermediate/Advanced   </vt:lpstr>
      <vt:lpstr>Best JavaScript Books (2019) Intermediate/Advanced   </vt:lpstr>
      <vt:lpstr>Best JavaScript Books (2019) Intermediate/Advanced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Tony Nguyen</cp:lastModifiedBy>
  <cp:revision>722</cp:revision>
  <cp:lastPrinted>2017-03-09T03:48:56Z</cp:lastPrinted>
  <dcterms:created xsi:type="dcterms:W3CDTF">2016-11-10T06:07:03Z</dcterms:created>
  <dcterms:modified xsi:type="dcterms:W3CDTF">2019-06-20T04:08:15Z</dcterms:modified>
</cp:coreProperties>
</file>